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Maven Pro"/>
      <p:regular r:id="rId37"/>
      <p:bold r:id="rId38"/>
    </p:embeddedFont>
    <p:embeddedFont>
      <p:font typeface="Helvetica Neu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3" roundtripDataSignature="AMtx7mjUCXdAYpXZ6rml4hGtbZ70+Kdr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5.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MavenPro-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39" Type="http://schemas.openxmlformats.org/officeDocument/2006/relationships/font" Target="fonts/HelveticaNeue-regular.fntdata"/><Relationship Id="rId16" Type="http://schemas.openxmlformats.org/officeDocument/2006/relationships/slide" Target="slides/slide11.xml"/><Relationship Id="rId38" Type="http://schemas.openxmlformats.org/officeDocument/2006/relationships/font" Target="fonts/Maven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9"/>
          <p:cNvGrpSpPr/>
          <p:nvPr/>
        </p:nvGrpSpPr>
        <p:grpSpPr>
          <a:xfrm>
            <a:off x="7343003" y="3409675"/>
            <a:ext cx="1691422" cy="1732548"/>
            <a:chOff x="7343003" y="3409675"/>
            <a:chExt cx="1691422" cy="1732548"/>
          </a:xfrm>
        </p:grpSpPr>
        <p:grpSp>
          <p:nvGrpSpPr>
            <p:cNvPr id="11" name="Google Shape;11;p29"/>
            <p:cNvGrpSpPr/>
            <p:nvPr/>
          </p:nvGrpSpPr>
          <p:grpSpPr>
            <a:xfrm>
              <a:off x="7343003" y="4453711"/>
              <a:ext cx="316800" cy="688512"/>
              <a:chOff x="7343003" y="4453711"/>
              <a:chExt cx="316800" cy="688512"/>
            </a:xfrm>
          </p:grpSpPr>
          <p:sp>
            <p:nvSpPr>
              <p:cNvPr id="12" name="Google Shape;12;p29"/>
              <p:cNvSpPr/>
              <p:nvPr/>
            </p:nvSpPr>
            <p:spPr>
              <a:xfrm>
                <a:off x="7343003"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a:off x="7343003"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29"/>
            <p:cNvGrpSpPr/>
            <p:nvPr/>
          </p:nvGrpSpPr>
          <p:grpSpPr>
            <a:xfrm>
              <a:off x="7801210" y="4105700"/>
              <a:ext cx="316800" cy="1036523"/>
              <a:chOff x="7801210" y="4105700"/>
              <a:chExt cx="316800" cy="1036523"/>
            </a:xfrm>
          </p:grpSpPr>
          <p:sp>
            <p:nvSpPr>
              <p:cNvPr id="15" name="Google Shape;15;p29"/>
              <p:cNvSpPr/>
              <p:nvPr/>
            </p:nvSpPr>
            <p:spPr>
              <a:xfrm>
                <a:off x="7801210"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9"/>
              <p:cNvSpPr/>
              <p:nvPr/>
            </p:nvSpPr>
            <p:spPr>
              <a:xfrm>
                <a:off x="7801210"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9"/>
              <p:cNvSpPr/>
              <p:nvPr/>
            </p:nvSpPr>
            <p:spPr>
              <a:xfrm>
                <a:off x="7801210"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9"/>
            <p:cNvGrpSpPr/>
            <p:nvPr/>
          </p:nvGrpSpPr>
          <p:grpSpPr>
            <a:xfrm>
              <a:off x="8259418" y="3757688"/>
              <a:ext cx="316800" cy="1384535"/>
              <a:chOff x="8259418" y="3757688"/>
              <a:chExt cx="316800" cy="1384535"/>
            </a:xfrm>
          </p:grpSpPr>
          <p:sp>
            <p:nvSpPr>
              <p:cNvPr id="19" name="Google Shape;19;p29"/>
              <p:cNvSpPr/>
              <p:nvPr/>
            </p:nvSpPr>
            <p:spPr>
              <a:xfrm>
                <a:off x="8259418"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9"/>
              <p:cNvSpPr/>
              <p:nvPr/>
            </p:nvSpPr>
            <p:spPr>
              <a:xfrm>
                <a:off x="8259418"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9"/>
              <p:cNvSpPr/>
              <p:nvPr/>
            </p:nvSpPr>
            <p:spPr>
              <a:xfrm>
                <a:off x="8259418"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9"/>
              <p:cNvSpPr/>
              <p:nvPr/>
            </p:nvSpPr>
            <p:spPr>
              <a:xfrm>
                <a:off x="8259418"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29"/>
            <p:cNvGrpSpPr/>
            <p:nvPr/>
          </p:nvGrpSpPr>
          <p:grpSpPr>
            <a:xfrm>
              <a:off x="8717625" y="3409675"/>
              <a:ext cx="316800" cy="1732548"/>
              <a:chOff x="8717625" y="3409675"/>
              <a:chExt cx="316800" cy="1732548"/>
            </a:xfrm>
          </p:grpSpPr>
          <p:sp>
            <p:nvSpPr>
              <p:cNvPr id="24" name="Google Shape;24;p29"/>
              <p:cNvSpPr/>
              <p:nvPr/>
            </p:nvSpPr>
            <p:spPr>
              <a:xfrm>
                <a:off x="8717625" y="4453711"/>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9"/>
              <p:cNvSpPr/>
              <p:nvPr/>
            </p:nvSpPr>
            <p:spPr>
              <a:xfrm>
                <a:off x="8717625" y="3757688"/>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9"/>
              <p:cNvSpPr/>
              <p:nvPr/>
            </p:nvSpPr>
            <p:spPr>
              <a:xfrm>
                <a:off x="8717625" y="410570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9"/>
              <p:cNvSpPr/>
              <p:nvPr/>
            </p:nvSpPr>
            <p:spPr>
              <a:xfrm>
                <a:off x="8717625" y="3409675"/>
                <a:ext cx="316800" cy="1732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9"/>
              <p:cNvSpPr/>
              <p:nvPr/>
            </p:nvSpPr>
            <p:spPr>
              <a:xfrm>
                <a:off x="8717625" y="4801723"/>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29"/>
          <p:cNvGrpSpPr/>
          <p:nvPr/>
        </p:nvGrpSpPr>
        <p:grpSpPr>
          <a:xfrm>
            <a:off x="5043503" y="0"/>
            <a:ext cx="3814072" cy="3839102"/>
            <a:chOff x="5043503" y="0"/>
            <a:chExt cx="3814072" cy="3839102"/>
          </a:xfrm>
        </p:grpSpPr>
        <p:sp>
          <p:nvSpPr>
            <p:cNvPr id="30" name="Google Shape;30;p29"/>
            <p:cNvSpPr/>
            <p:nvPr/>
          </p:nvSpPr>
          <p:spPr>
            <a:xfrm>
              <a:off x="8460975" y="1817775"/>
              <a:ext cx="396600" cy="3966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9"/>
            <p:cNvSpPr/>
            <p:nvPr/>
          </p:nvSpPr>
          <p:spPr>
            <a:xfrm rot="-9830444">
              <a:off x="6469759" y="3480728"/>
              <a:ext cx="320148" cy="32014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29"/>
            <p:cNvGrpSpPr/>
            <p:nvPr/>
          </p:nvGrpSpPr>
          <p:grpSpPr>
            <a:xfrm>
              <a:off x="7647812" y="2704283"/>
              <a:ext cx="635219" cy="635219"/>
              <a:chOff x="6725724" y="2701260"/>
              <a:chExt cx="1208101" cy="1208100"/>
            </a:xfrm>
          </p:grpSpPr>
          <p:sp>
            <p:nvSpPr>
              <p:cNvPr id="33" name="Google Shape;33;p29"/>
              <p:cNvSpPr/>
              <p:nvPr/>
            </p:nvSpPr>
            <p:spPr>
              <a:xfrm rot="5400000">
                <a:off x="6725725" y="2701260"/>
                <a:ext cx="1208100" cy="12081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9"/>
              <p:cNvSpPr/>
              <p:nvPr/>
            </p:nvSpPr>
            <p:spPr>
              <a:xfrm rot="5400000">
                <a:off x="6725724" y="2701260"/>
                <a:ext cx="1208100" cy="1208100"/>
              </a:xfrm>
              <a:prstGeom prst="pie">
                <a:avLst>
                  <a:gd fmla="val 8244818" name="adj1"/>
                  <a:gd fmla="val 16246175"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9"/>
              <p:cNvSpPr/>
              <p:nvPr/>
            </p:nvSpPr>
            <p:spPr>
              <a:xfrm rot="5400000">
                <a:off x="6954988" y="2930398"/>
                <a:ext cx="749700" cy="7497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9"/>
            <p:cNvSpPr/>
            <p:nvPr/>
          </p:nvSpPr>
          <p:spPr>
            <a:xfrm>
              <a:off x="8460975" y="1817775"/>
              <a:ext cx="396600" cy="396600"/>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29"/>
            <p:cNvGrpSpPr/>
            <p:nvPr/>
          </p:nvGrpSpPr>
          <p:grpSpPr>
            <a:xfrm>
              <a:off x="7952720" y="179238"/>
              <a:ext cx="873165" cy="873003"/>
              <a:chOff x="7754428" y="208725"/>
              <a:chExt cx="541800" cy="541800"/>
            </a:xfrm>
          </p:grpSpPr>
          <p:sp>
            <p:nvSpPr>
              <p:cNvPr id="38" name="Google Shape;38;p29"/>
              <p:cNvSpPr/>
              <p:nvPr/>
            </p:nvSpPr>
            <p:spPr>
              <a:xfrm rot="-8647347">
                <a:off x="7831319" y="285616"/>
                <a:ext cx="388018" cy="388018"/>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9"/>
              <p:cNvSpPr/>
              <p:nvPr/>
            </p:nvSpPr>
            <p:spPr>
              <a:xfrm rot="-8647347">
                <a:off x="7831319" y="285616"/>
                <a:ext cx="388018" cy="388018"/>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29"/>
            <p:cNvSpPr/>
            <p:nvPr/>
          </p:nvSpPr>
          <p:spPr>
            <a:xfrm>
              <a:off x="5399840" y="356365"/>
              <a:ext cx="2577000" cy="257700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9"/>
            <p:cNvSpPr/>
            <p:nvPr/>
          </p:nvSpPr>
          <p:spPr>
            <a:xfrm rot="2043858">
              <a:off x="5503813" y="460310"/>
              <a:ext cx="2369480" cy="2369480"/>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9"/>
            <p:cNvSpPr/>
            <p:nvPr/>
          </p:nvSpPr>
          <p:spPr>
            <a:xfrm>
              <a:off x="5399795" y="360281"/>
              <a:ext cx="2577000" cy="2577000"/>
            </a:xfrm>
            <a:prstGeom prst="pie">
              <a:avLst>
                <a:gd fmla="val 8801158"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9"/>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9"/>
            <p:cNvSpPr/>
            <p:nvPr/>
          </p:nvSpPr>
          <p:spPr>
            <a:xfrm>
              <a:off x="5399795" y="356358"/>
              <a:ext cx="2577000" cy="2577000"/>
            </a:xfrm>
            <a:prstGeom prst="pie">
              <a:avLst>
                <a:gd fmla="val 1255410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9"/>
            <p:cNvSpPr/>
            <p:nvPr/>
          </p:nvSpPr>
          <p:spPr>
            <a:xfrm rot="-9830444">
              <a:off x="6469759" y="3480727"/>
              <a:ext cx="320148" cy="320148"/>
            </a:xfrm>
            <a:prstGeom prst="pie">
              <a:avLst>
                <a:gd fmla="val 19376841" name="adj1"/>
                <a:gd fmla="val 1620000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29"/>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29"/>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38"/>
          <p:cNvGrpSpPr/>
          <p:nvPr/>
        </p:nvGrpSpPr>
        <p:grpSpPr>
          <a:xfrm>
            <a:off x="52" y="4099200"/>
            <a:ext cx="9144036" cy="1044300"/>
            <a:chOff x="52" y="4099200"/>
            <a:chExt cx="9144036" cy="1044300"/>
          </a:xfrm>
        </p:grpSpPr>
        <p:grpSp>
          <p:nvGrpSpPr>
            <p:cNvPr id="143" name="Google Shape;143;p38"/>
            <p:cNvGrpSpPr/>
            <p:nvPr/>
          </p:nvGrpSpPr>
          <p:grpSpPr>
            <a:xfrm>
              <a:off x="52" y="4309200"/>
              <a:ext cx="231622" cy="834300"/>
              <a:chOff x="2688737" y="4301380"/>
              <a:chExt cx="231900" cy="834300"/>
            </a:xfrm>
          </p:grpSpPr>
          <p:sp>
            <p:nvSpPr>
              <p:cNvPr id="144" name="Google Shape;144;p3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8"/>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38"/>
            <p:cNvGrpSpPr/>
            <p:nvPr/>
          </p:nvGrpSpPr>
          <p:grpSpPr>
            <a:xfrm>
              <a:off x="371406" y="4099200"/>
              <a:ext cx="231622" cy="1044300"/>
              <a:chOff x="2688737" y="4091380"/>
              <a:chExt cx="231900" cy="1044300"/>
            </a:xfrm>
          </p:grpSpPr>
          <p:sp>
            <p:nvSpPr>
              <p:cNvPr id="149" name="Google Shape;149;p3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8"/>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8"/>
              <p:cNvSpPr/>
              <p:nvPr/>
            </p:nvSpPr>
            <p:spPr>
              <a:xfrm flipH="1">
                <a:off x="2688737" y="4091380"/>
                <a:ext cx="2319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38"/>
            <p:cNvGrpSpPr/>
            <p:nvPr/>
          </p:nvGrpSpPr>
          <p:grpSpPr>
            <a:xfrm>
              <a:off x="742761" y="4309200"/>
              <a:ext cx="231622" cy="834300"/>
              <a:chOff x="2688737" y="4301380"/>
              <a:chExt cx="231900" cy="834300"/>
            </a:xfrm>
          </p:grpSpPr>
          <p:sp>
            <p:nvSpPr>
              <p:cNvPr id="155" name="Google Shape;155;p3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8"/>
              <p:cNvSpPr/>
              <p:nvPr/>
            </p:nvSpPr>
            <p:spPr>
              <a:xfrm flipH="1">
                <a:off x="2688737" y="4301380"/>
                <a:ext cx="2319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38"/>
            <p:cNvGrpSpPr/>
            <p:nvPr/>
          </p:nvGrpSpPr>
          <p:grpSpPr>
            <a:xfrm>
              <a:off x="1114115" y="4518900"/>
              <a:ext cx="231622" cy="624600"/>
              <a:chOff x="2688737" y="4511080"/>
              <a:chExt cx="231900" cy="624600"/>
            </a:xfrm>
          </p:grpSpPr>
          <p:sp>
            <p:nvSpPr>
              <p:cNvPr id="160" name="Google Shape;160;p38"/>
              <p:cNvSpPr/>
              <p:nvPr/>
            </p:nvSpPr>
            <p:spPr>
              <a:xfrm flipH="1">
                <a:off x="2688737" y="4720780"/>
                <a:ext cx="2319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8"/>
              <p:cNvSpPr/>
              <p:nvPr/>
            </p:nvSpPr>
            <p:spPr>
              <a:xfrm flipH="1">
                <a:off x="2688737" y="4511080"/>
                <a:ext cx="2319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8"/>
              <p:cNvSpPr/>
              <p:nvPr/>
            </p:nvSpPr>
            <p:spPr>
              <a:xfrm flipH="1">
                <a:off x="2688737" y="4930480"/>
                <a:ext cx="2319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38"/>
            <p:cNvGrpSpPr/>
            <p:nvPr/>
          </p:nvGrpSpPr>
          <p:grpSpPr>
            <a:xfrm>
              <a:off x="1856753" y="4099200"/>
              <a:ext cx="231600" cy="1044300"/>
              <a:chOff x="1856753" y="4099200"/>
              <a:chExt cx="231600" cy="1044300"/>
            </a:xfrm>
          </p:grpSpPr>
          <p:sp>
            <p:nvSpPr>
              <p:cNvPr id="164" name="Google Shape;164;p38"/>
              <p:cNvSpPr/>
              <p:nvPr/>
            </p:nvSpPr>
            <p:spPr>
              <a:xfrm flipH="1">
                <a:off x="185675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8"/>
              <p:cNvSpPr/>
              <p:nvPr/>
            </p:nvSpPr>
            <p:spPr>
              <a:xfrm flipH="1">
                <a:off x="185675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8"/>
              <p:cNvSpPr/>
              <p:nvPr/>
            </p:nvSpPr>
            <p:spPr>
              <a:xfrm flipH="1">
                <a:off x="185675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8"/>
              <p:cNvSpPr/>
              <p:nvPr/>
            </p:nvSpPr>
            <p:spPr>
              <a:xfrm flipH="1">
                <a:off x="1856753"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8"/>
              <p:cNvSpPr/>
              <p:nvPr/>
            </p:nvSpPr>
            <p:spPr>
              <a:xfrm flipH="1">
                <a:off x="185675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38"/>
            <p:cNvGrpSpPr/>
            <p:nvPr/>
          </p:nvGrpSpPr>
          <p:grpSpPr>
            <a:xfrm>
              <a:off x="2228107" y="4309200"/>
              <a:ext cx="231600" cy="834300"/>
              <a:chOff x="2228107" y="4309200"/>
              <a:chExt cx="231600" cy="834300"/>
            </a:xfrm>
          </p:grpSpPr>
          <p:sp>
            <p:nvSpPr>
              <p:cNvPr id="170" name="Google Shape;170;p38"/>
              <p:cNvSpPr/>
              <p:nvPr/>
            </p:nvSpPr>
            <p:spPr>
              <a:xfrm flipH="1">
                <a:off x="222810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8"/>
              <p:cNvSpPr/>
              <p:nvPr/>
            </p:nvSpPr>
            <p:spPr>
              <a:xfrm flipH="1">
                <a:off x="2228107"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8"/>
              <p:cNvSpPr/>
              <p:nvPr/>
            </p:nvSpPr>
            <p:spPr>
              <a:xfrm flipH="1">
                <a:off x="222810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8"/>
              <p:cNvSpPr/>
              <p:nvPr/>
            </p:nvSpPr>
            <p:spPr>
              <a:xfrm flipH="1">
                <a:off x="222810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38"/>
            <p:cNvGrpSpPr/>
            <p:nvPr/>
          </p:nvGrpSpPr>
          <p:grpSpPr>
            <a:xfrm>
              <a:off x="2599462" y="4518900"/>
              <a:ext cx="231600" cy="624600"/>
              <a:chOff x="2599462" y="4518900"/>
              <a:chExt cx="231600" cy="624600"/>
            </a:xfrm>
          </p:grpSpPr>
          <p:sp>
            <p:nvSpPr>
              <p:cNvPr id="175" name="Google Shape;175;p38"/>
              <p:cNvSpPr/>
              <p:nvPr/>
            </p:nvSpPr>
            <p:spPr>
              <a:xfrm flipH="1">
                <a:off x="259946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8"/>
              <p:cNvSpPr/>
              <p:nvPr/>
            </p:nvSpPr>
            <p:spPr>
              <a:xfrm flipH="1">
                <a:off x="259946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8"/>
              <p:cNvSpPr/>
              <p:nvPr/>
            </p:nvSpPr>
            <p:spPr>
              <a:xfrm flipH="1">
                <a:off x="259946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38"/>
            <p:cNvGrpSpPr/>
            <p:nvPr/>
          </p:nvGrpSpPr>
          <p:grpSpPr>
            <a:xfrm>
              <a:off x="3342171" y="4099200"/>
              <a:ext cx="231600" cy="1044300"/>
              <a:chOff x="3342171" y="4099200"/>
              <a:chExt cx="231600" cy="1044300"/>
            </a:xfrm>
          </p:grpSpPr>
          <p:sp>
            <p:nvSpPr>
              <p:cNvPr id="179" name="Google Shape;179;p38"/>
              <p:cNvSpPr/>
              <p:nvPr/>
            </p:nvSpPr>
            <p:spPr>
              <a:xfrm flipH="1">
                <a:off x="334217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8"/>
              <p:cNvSpPr/>
              <p:nvPr/>
            </p:nvSpPr>
            <p:spPr>
              <a:xfrm flipH="1">
                <a:off x="334217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8"/>
              <p:cNvSpPr/>
              <p:nvPr/>
            </p:nvSpPr>
            <p:spPr>
              <a:xfrm flipH="1">
                <a:off x="334217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8"/>
              <p:cNvSpPr/>
              <p:nvPr/>
            </p:nvSpPr>
            <p:spPr>
              <a:xfrm flipH="1">
                <a:off x="3342171"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8"/>
              <p:cNvSpPr/>
              <p:nvPr/>
            </p:nvSpPr>
            <p:spPr>
              <a:xfrm flipH="1">
                <a:off x="334217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38"/>
            <p:cNvGrpSpPr/>
            <p:nvPr/>
          </p:nvGrpSpPr>
          <p:grpSpPr>
            <a:xfrm>
              <a:off x="3713525" y="4309200"/>
              <a:ext cx="231600" cy="834300"/>
              <a:chOff x="3713525" y="4309200"/>
              <a:chExt cx="231600" cy="834300"/>
            </a:xfrm>
          </p:grpSpPr>
          <p:sp>
            <p:nvSpPr>
              <p:cNvPr id="185" name="Google Shape;185;p38"/>
              <p:cNvSpPr/>
              <p:nvPr/>
            </p:nvSpPr>
            <p:spPr>
              <a:xfrm flipH="1">
                <a:off x="371352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8"/>
              <p:cNvSpPr/>
              <p:nvPr/>
            </p:nvSpPr>
            <p:spPr>
              <a:xfrm flipH="1">
                <a:off x="3713525"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8"/>
              <p:cNvSpPr/>
              <p:nvPr/>
            </p:nvSpPr>
            <p:spPr>
              <a:xfrm flipH="1">
                <a:off x="371352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8"/>
              <p:cNvSpPr/>
              <p:nvPr/>
            </p:nvSpPr>
            <p:spPr>
              <a:xfrm flipH="1">
                <a:off x="371352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38"/>
            <p:cNvGrpSpPr/>
            <p:nvPr/>
          </p:nvGrpSpPr>
          <p:grpSpPr>
            <a:xfrm>
              <a:off x="1485398" y="4309200"/>
              <a:ext cx="231600" cy="834300"/>
              <a:chOff x="1485398" y="4309200"/>
              <a:chExt cx="231600" cy="834300"/>
            </a:xfrm>
          </p:grpSpPr>
          <p:sp>
            <p:nvSpPr>
              <p:cNvPr id="190" name="Google Shape;190;p38"/>
              <p:cNvSpPr/>
              <p:nvPr/>
            </p:nvSpPr>
            <p:spPr>
              <a:xfrm flipH="1">
                <a:off x="148539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8"/>
              <p:cNvSpPr/>
              <p:nvPr/>
            </p:nvSpPr>
            <p:spPr>
              <a:xfrm flipH="1">
                <a:off x="148539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8"/>
              <p:cNvSpPr/>
              <p:nvPr/>
            </p:nvSpPr>
            <p:spPr>
              <a:xfrm flipH="1">
                <a:off x="148539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8"/>
              <p:cNvSpPr/>
              <p:nvPr/>
            </p:nvSpPr>
            <p:spPr>
              <a:xfrm flipH="1">
                <a:off x="148539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38"/>
            <p:cNvGrpSpPr/>
            <p:nvPr/>
          </p:nvGrpSpPr>
          <p:grpSpPr>
            <a:xfrm>
              <a:off x="4084879" y="4518900"/>
              <a:ext cx="231600" cy="624600"/>
              <a:chOff x="4084879" y="4518900"/>
              <a:chExt cx="231600" cy="624600"/>
            </a:xfrm>
          </p:grpSpPr>
          <p:sp>
            <p:nvSpPr>
              <p:cNvPr id="195" name="Google Shape;195;p38"/>
              <p:cNvSpPr/>
              <p:nvPr/>
            </p:nvSpPr>
            <p:spPr>
              <a:xfrm flipH="1">
                <a:off x="40848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8"/>
              <p:cNvSpPr/>
              <p:nvPr/>
            </p:nvSpPr>
            <p:spPr>
              <a:xfrm flipH="1">
                <a:off x="40848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8"/>
              <p:cNvSpPr/>
              <p:nvPr/>
            </p:nvSpPr>
            <p:spPr>
              <a:xfrm flipH="1">
                <a:off x="40848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38"/>
            <p:cNvGrpSpPr/>
            <p:nvPr/>
          </p:nvGrpSpPr>
          <p:grpSpPr>
            <a:xfrm>
              <a:off x="2970816" y="4309200"/>
              <a:ext cx="231600" cy="834300"/>
              <a:chOff x="2970816" y="4309200"/>
              <a:chExt cx="231600" cy="834300"/>
            </a:xfrm>
          </p:grpSpPr>
          <p:sp>
            <p:nvSpPr>
              <p:cNvPr id="199" name="Google Shape;199;p38"/>
              <p:cNvSpPr/>
              <p:nvPr/>
            </p:nvSpPr>
            <p:spPr>
              <a:xfrm flipH="1">
                <a:off x="297081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flipH="1">
                <a:off x="297081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flipH="1">
                <a:off x="297081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flipH="1">
                <a:off x="297081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38"/>
            <p:cNvGrpSpPr/>
            <p:nvPr/>
          </p:nvGrpSpPr>
          <p:grpSpPr>
            <a:xfrm>
              <a:off x="4456234" y="4309200"/>
              <a:ext cx="231600" cy="834300"/>
              <a:chOff x="4456234" y="4309200"/>
              <a:chExt cx="231600" cy="834300"/>
            </a:xfrm>
          </p:grpSpPr>
          <p:sp>
            <p:nvSpPr>
              <p:cNvPr id="204" name="Google Shape;204;p38"/>
              <p:cNvSpPr/>
              <p:nvPr/>
            </p:nvSpPr>
            <p:spPr>
              <a:xfrm flipH="1">
                <a:off x="445623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8"/>
              <p:cNvSpPr/>
              <p:nvPr/>
            </p:nvSpPr>
            <p:spPr>
              <a:xfrm flipH="1">
                <a:off x="445623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8"/>
              <p:cNvSpPr/>
              <p:nvPr/>
            </p:nvSpPr>
            <p:spPr>
              <a:xfrm flipH="1">
                <a:off x="445623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8"/>
              <p:cNvSpPr/>
              <p:nvPr/>
            </p:nvSpPr>
            <p:spPr>
              <a:xfrm flipH="1">
                <a:off x="445623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38"/>
            <p:cNvGrpSpPr/>
            <p:nvPr/>
          </p:nvGrpSpPr>
          <p:grpSpPr>
            <a:xfrm>
              <a:off x="4827588" y="4099200"/>
              <a:ext cx="231600" cy="1044300"/>
              <a:chOff x="4827588" y="4099200"/>
              <a:chExt cx="231600" cy="1044300"/>
            </a:xfrm>
          </p:grpSpPr>
          <p:sp>
            <p:nvSpPr>
              <p:cNvPr id="209" name="Google Shape;209;p38"/>
              <p:cNvSpPr/>
              <p:nvPr/>
            </p:nvSpPr>
            <p:spPr>
              <a:xfrm flipH="1">
                <a:off x="48275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8"/>
              <p:cNvSpPr/>
              <p:nvPr/>
            </p:nvSpPr>
            <p:spPr>
              <a:xfrm flipH="1">
                <a:off x="48275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8"/>
              <p:cNvSpPr/>
              <p:nvPr/>
            </p:nvSpPr>
            <p:spPr>
              <a:xfrm flipH="1">
                <a:off x="48275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8"/>
              <p:cNvSpPr/>
              <p:nvPr/>
            </p:nvSpPr>
            <p:spPr>
              <a:xfrm flipH="1">
                <a:off x="4827588"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8"/>
              <p:cNvSpPr/>
              <p:nvPr/>
            </p:nvSpPr>
            <p:spPr>
              <a:xfrm flipH="1">
                <a:off x="48275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38"/>
            <p:cNvGrpSpPr/>
            <p:nvPr/>
          </p:nvGrpSpPr>
          <p:grpSpPr>
            <a:xfrm>
              <a:off x="5198943" y="4309200"/>
              <a:ext cx="231600" cy="834300"/>
              <a:chOff x="5198943" y="4309200"/>
              <a:chExt cx="231600" cy="834300"/>
            </a:xfrm>
          </p:grpSpPr>
          <p:sp>
            <p:nvSpPr>
              <p:cNvPr id="215" name="Google Shape;215;p38"/>
              <p:cNvSpPr/>
              <p:nvPr/>
            </p:nvSpPr>
            <p:spPr>
              <a:xfrm flipH="1">
                <a:off x="519894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8"/>
              <p:cNvSpPr/>
              <p:nvPr/>
            </p:nvSpPr>
            <p:spPr>
              <a:xfrm flipH="1">
                <a:off x="5198943"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8"/>
              <p:cNvSpPr/>
              <p:nvPr/>
            </p:nvSpPr>
            <p:spPr>
              <a:xfrm flipH="1">
                <a:off x="519894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8"/>
              <p:cNvSpPr/>
              <p:nvPr/>
            </p:nvSpPr>
            <p:spPr>
              <a:xfrm flipH="1">
                <a:off x="519894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38"/>
            <p:cNvGrpSpPr/>
            <p:nvPr/>
          </p:nvGrpSpPr>
          <p:grpSpPr>
            <a:xfrm>
              <a:off x="5570297" y="4518900"/>
              <a:ext cx="231600" cy="624600"/>
              <a:chOff x="5570297" y="4518900"/>
              <a:chExt cx="231600" cy="624600"/>
            </a:xfrm>
          </p:grpSpPr>
          <p:sp>
            <p:nvSpPr>
              <p:cNvPr id="220" name="Google Shape;220;p38"/>
              <p:cNvSpPr/>
              <p:nvPr/>
            </p:nvSpPr>
            <p:spPr>
              <a:xfrm flipH="1">
                <a:off x="5570297"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8"/>
              <p:cNvSpPr/>
              <p:nvPr/>
            </p:nvSpPr>
            <p:spPr>
              <a:xfrm flipH="1">
                <a:off x="5570297"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8"/>
              <p:cNvSpPr/>
              <p:nvPr/>
            </p:nvSpPr>
            <p:spPr>
              <a:xfrm flipH="1">
                <a:off x="5570297"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38"/>
            <p:cNvGrpSpPr/>
            <p:nvPr/>
          </p:nvGrpSpPr>
          <p:grpSpPr>
            <a:xfrm>
              <a:off x="5941652" y="4309200"/>
              <a:ext cx="231600" cy="834300"/>
              <a:chOff x="5941652" y="4309200"/>
              <a:chExt cx="231600" cy="834300"/>
            </a:xfrm>
          </p:grpSpPr>
          <p:sp>
            <p:nvSpPr>
              <p:cNvPr id="224" name="Google Shape;224;p38"/>
              <p:cNvSpPr/>
              <p:nvPr/>
            </p:nvSpPr>
            <p:spPr>
              <a:xfrm flipH="1">
                <a:off x="5941652"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8"/>
              <p:cNvSpPr/>
              <p:nvPr/>
            </p:nvSpPr>
            <p:spPr>
              <a:xfrm flipH="1">
                <a:off x="5941652"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8"/>
              <p:cNvSpPr/>
              <p:nvPr/>
            </p:nvSpPr>
            <p:spPr>
              <a:xfrm flipH="1">
                <a:off x="5941652"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8"/>
              <p:cNvSpPr/>
              <p:nvPr/>
            </p:nvSpPr>
            <p:spPr>
              <a:xfrm flipH="1">
                <a:off x="5941652"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38"/>
            <p:cNvGrpSpPr/>
            <p:nvPr/>
          </p:nvGrpSpPr>
          <p:grpSpPr>
            <a:xfrm>
              <a:off x="6313006" y="4099200"/>
              <a:ext cx="231600" cy="1044300"/>
              <a:chOff x="6313006" y="4099200"/>
              <a:chExt cx="231600" cy="1044300"/>
            </a:xfrm>
          </p:grpSpPr>
          <p:sp>
            <p:nvSpPr>
              <p:cNvPr id="229" name="Google Shape;229;p38"/>
              <p:cNvSpPr/>
              <p:nvPr/>
            </p:nvSpPr>
            <p:spPr>
              <a:xfrm flipH="1">
                <a:off x="6313006"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8"/>
              <p:cNvSpPr/>
              <p:nvPr/>
            </p:nvSpPr>
            <p:spPr>
              <a:xfrm flipH="1">
                <a:off x="6313006"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8"/>
              <p:cNvSpPr/>
              <p:nvPr/>
            </p:nvSpPr>
            <p:spPr>
              <a:xfrm flipH="1">
                <a:off x="6313006"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8"/>
              <p:cNvSpPr/>
              <p:nvPr/>
            </p:nvSpPr>
            <p:spPr>
              <a:xfrm flipH="1">
                <a:off x="6313006"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8"/>
              <p:cNvSpPr/>
              <p:nvPr/>
            </p:nvSpPr>
            <p:spPr>
              <a:xfrm flipH="1">
                <a:off x="6313006"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38"/>
            <p:cNvGrpSpPr/>
            <p:nvPr/>
          </p:nvGrpSpPr>
          <p:grpSpPr>
            <a:xfrm>
              <a:off x="6684361" y="4309200"/>
              <a:ext cx="231600" cy="834300"/>
              <a:chOff x="6684361" y="4309200"/>
              <a:chExt cx="231600" cy="834300"/>
            </a:xfrm>
          </p:grpSpPr>
          <p:sp>
            <p:nvSpPr>
              <p:cNvPr id="235" name="Google Shape;235;p38"/>
              <p:cNvSpPr/>
              <p:nvPr/>
            </p:nvSpPr>
            <p:spPr>
              <a:xfrm flipH="1">
                <a:off x="6684361"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8"/>
              <p:cNvSpPr/>
              <p:nvPr/>
            </p:nvSpPr>
            <p:spPr>
              <a:xfrm flipH="1">
                <a:off x="6684361"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6684361"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flipH="1">
                <a:off x="6684361"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38"/>
            <p:cNvGrpSpPr/>
            <p:nvPr/>
          </p:nvGrpSpPr>
          <p:grpSpPr>
            <a:xfrm>
              <a:off x="7055715" y="4518900"/>
              <a:ext cx="231600" cy="624600"/>
              <a:chOff x="7055715" y="4518900"/>
              <a:chExt cx="231600" cy="624600"/>
            </a:xfrm>
          </p:grpSpPr>
          <p:sp>
            <p:nvSpPr>
              <p:cNvPr id="240" name="Google Shape;240;p38"/>
              <p:cNvSpPr/>
              <p:nvPr/>
            </p:nvSpPr>
            <p:spPr>
              <a:xfrm flipH="1">
                <a:off x="7055715"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8"/>
              <p:cNvSpPr/>
              <p:nvPr/>
            </p:nvSpPr>
            <p:spPr>
              <a:xfrm flipH="1">
                <a:off x="7055715"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flipH="1">
                <a:off x="7055715"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38"/>
            <p:cNvGrpSpPr/>
            <p:nvPr/>
          </p:nvGrpSpPr>
          <p:grpSpPr>
            <a:xfrm>
              <a:off x="7798424" y="4099200"/>
              <a:ext cx="231600" cy="1044300"/>
              <a:chOff x="7798424" y="4099200"/>
              <a:chExt cx="231600" cy="1044300"/>
            </a:xfrm>
          </p:grpSpPr>
          <p:sp>
            <p:nvSpPr>
              <p:cNvPr id="244" name="Google Shape;244;p38"/>
              <p:cNvSpPr/>
              <p:nvPr/>
            </p:nvSpPr>
            <p:spPr>
              <a:xfrm flipH="1">
                <a:off x="7798424"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8"/>
              <p:cNvSpPr/>
              <p:nvPr/>
            </p:nvSpPr>
            <p:spPr>
              <a:xfrm flipH="1">
                <a:off x="7798424"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p:nvPr/>
            </p:nvSpPr>
            <p:spPr>
              <a:xfrm flipH="1">
                <a:off x="7798424"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8"/>
              <p:cNvSpPr/>
              <p:nvPr/>
            </p:nvSpPr>
            <p:spPr>
              <a:xfrm flipH="1">
                <a:off x="7798424" y="4099200"/>
                <a:ext cx="231600" cy="104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8"/>
              <p:cNvSpPr/>
              <p:nvPr/>
            </p:nvSpPr>
            <p:spPr>
              <a:xfrm flipH="1">
                <a:off x="7798424"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38"/>
            <p:cNvGrpSpPr/>
            <p:nvPr/>
          </p:nvGrpSpPr>
          <p:grpSpPr>
            <a:xfrm>
              <a:off x="8169779" y="4309200"/>
              <a:ext cx="231600" cy="834300"/>
              <a:chOff x="8169779" y="4309200"/>
              <a:chExt cx="231600" cy="834300"/>
            </a:xfrm>
          </p:grpSpPr>
          <p:sp>
            <p:nvSpPr>
              <p:cNvPr id="250" name="Google Shape;250;p38"/>
              <p:cNvSpPr/>
              <p:nvPr/>
            </p:nvSpPr>
            <p:spPr>
              <a:xfrm flipH="1">
                <a:off x="8169779"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8"/>
              <p:cNvSpPr/>
              <p:nvPr/>
            </p:nvSpPr>
            <p:spPr>
              <a:xfrm flipH="1">
                <a:off x="8169779"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8"/>
              <p:cNvSpPr/>
              <p:nvPr/>
            </p:nvSpPr>
            <p:spPr>
              <a:xfrm flipH="1">
                <a:off x="8169779"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8"/>
              <p:cNvSpPr/>
              <p:nvPr/>
            </p:nvSpPr>
            <p:spPr>
              <a:xfrm flipH="1">
                <a:off x="8169779"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38"/>
            <p:cNvGrpSpPr/>
            <p:nvPr/>
          </p:nvGrpSpPr>
          <p:grpSpPr>
            <a:xfrm>
              <a:off x="7427070" y="4309200"/>
              <a:ext cx="231600" cy="834300"/>
              <a:chOff x="7427070" y="4309200"/>
              <a:chExt cx="231600" cy="834300"/>
            </a:xfrm>
          </p:grpSpPr>
          <p:sp>
            <p:nvSpPr>
              <p:cNvPr id="255" name="Google Shape;255;p38"/>
              <p:cNvSpPr/>
              <p:nvPr/>
            </p:nvSpPr>
            <p:spPr>
              <a:xfrm flipH="1">
                <a:off x="7427070"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8"/>
              <p:cNvSpPr/>
              <p:nvPr/>
            </p:nvSpPr>
            <p:spPr>
              <a:xfrm flipH="1">
                <a:off x="7427070"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8"/>
              <p:cNvSpPr/>
              <p:nvPr/>
            </p:nvSpPr>
            <p:spPr>
              <a:xfrm flipH="1">
                <a:off x="7427070"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8"/>
              <p:cNvSpPr/>
              <p:nvPr/>
            </p:nvSpPr>
            <p:spPr>
              <a:xfrm flipH="1">
                <a:off x="7427070"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38"/>
            <p:cNvGrpSpPr/>
            <p:nvPr/>
          </p:nvGrpSpPr>
          <p:grpSpPr>
            <a:xfrm>
              <a:off x="8541133" y="4518900"/>
              <a:ext cx="231600" cy="624600"/>
              <a:chOff x="8541133" y="4518900"/>
              <a:chExt cx="231600" cy="624600"/>
            </a:xfrm>
          </p:grpSpPr>
          <p:sp>
            <p:nvSpPr>
              <p:cNvPr id="260" name="Google Shape;260;p38"/>
              <p:cNvSpPr/>
              <p:nvPr/>
            </p:nvSpPr>
            <p:spPr>
              <a:xfrm flipH="1">
                <a:off x="8541133"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8"/>
              <p:cNvSpPr/>
              <p:nvPr/>
            </p:nvSpPr>
            <p:spPr>
              <a:xfrm flipH="1">
                <a:off x="8541133"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8"/>
              <p:cNvSpPr/>
              <p:nvPr/>
            </p:nvSpPr>
            <p:spPr>
              <a:xfrm flipH="1">
                <a:off x="8541133"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38"/>
            <p:cNvGrpSpPr/>
            <p:nvPr/>
          </p:nvGrpSpPr>
          <p:grpSpPr>
            <a:xfrm>
              <a:off x="8912488" y="4309200"/>
              <a:ext cx="231600" cy="834300"/>
              <a:chOff x="8912488" y="4309200"/>
              <a:chExt cx="231600" cy="834300"/>
            </a:xfrm>
          </p:grpSpPr>
          <p:sp>
            <p:nvSpPr>
              <p:cNvPr id="264" name="Google Shape;264;p38"/>
              <p:cNvSpPr/>
              <p:nvPr/>
            </p:nvSpPr>
            <p:spPr>
              <a:xfrm flipH="1">
                <a:off x="8912488" y="4728600"/>
                <a:ext cx="231600" cy="4149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8"/>
              <p:cNvSpPr/>
              <p:nvPr/>
            </p:nvSpPr>
            <p:spPr>
              <a:xfrm flipH="1">
                <a:off x="8912488" y="4309200"/>
                <a:ext cx="231600" cy="8343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8"/>
              <p:cNvSpPr/>
              <p:nvPr/>
            </p:nvSpPr>
            <p:spPr>
              <a:xfrm flipH="1">
                <a:off x="8912488" y="4518900"/>
                <a:ext cx="231600" cy="6246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8"/>
              <p:cNvSpPr/>
              <p:nvPr/>
            </p:nvSpPr>
            <p:spPr>
              <a:xfrm flipH="1">
                <a:off x="8912488" y="4938300"/>
                <a:ext cx="231600" cy="2052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 name="Google Shape;268;p38"/>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38"/>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270" name="Google Shape;270;p3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3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30"/>
          <p:cNvGrpSpPr/>
          <p:nvPr/>
        </p:nvGrpSpPr>
        <p:grpSpPr>
          <a:xfrm>
            <a:off x="625966" y="299376"/>
            <a:ext cx="999312" cy="999312"/>
            <a:chOff x="348199" y="179450"/>
            <a:chExt cx="1116300" cy="1116300"/>
          </a:xfrm>
        </p:grpSpPr>
        <p:sp>
          <p:nvSpPr>
            <p:cNvPr id="51" name="Google Shape;51;p30"/>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0"/>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3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30"/>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3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6" name="Shape 56"/>
        <p:cNvGrpSpPr/>
        <p:nvPr/>
      </p:nvGrpSpPr>
      <p:grpSpPr>
        <a:xfrm>
          <a:off x="0" y="0"/>
          <a:ext cx="0" cy="0"/>
          <a:chOff x="0" y="0"/>
          <a:chExt cx="0" cy="0"/>
        </a:xfrm>
      </p:grpSpPr>
      <p:grpSp>
        <p:nvGrpSpPr>
          <p:cNvPr id="57" name="Google Shape;57;p31"/>
          <p:cNvGrpSpPr/>
          <p:nvPr/>
        </p:nvGrpSpPr>
        <p:grpSpPr>
          <a:xfrm>
            <a:off x="146769" y="3406"/>
            <a:ext cx="1233214" cy="1384535"/>
            <a:chOff x="146769" y="3406"/>
            <a:chExt cx="1233214" cy="1384535"/>
          </a:xfrm>
        </p:grpSpPr>
        <p:grpSp>
          <p:nvGrpSpPr>
            <p:cNvPr id="58" name="Google Shape;58;p31"/>
            <p:cNvGrpSpPr/>
            <p:nvPr/>
          </p:nvGrpSpPr>
          <p:grpSpPr>
            <a:xfrm>
              <a:off x="1063183" y="3406"/>
              <a:ext cx="316800" cy="688513"/>
              <a:chOff x="1063183" y="3406"/>
              <a:chExt cx="316800" cy="688513"/>
            </a:xfrm>
          </p:grpSpPr>
          <p:sp>
            <p:nvSpPr>
              <p:cNvPr id="59" name="Google Shape;59;p31"/>
              <p:cNvSpPr/>
              <p:nvPr/>
            </p:nvSpPr>
            <p:spPr>
              <a:xfrm rot="10800000">
                <a:off x="1063183"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1"/>
              <p:cNvSpPr/>
              <p:nvPr/>
            </p:nvSpPr>
            <p:spPr>
              <a:xfrm rot="10800000">
                <a:off x="1063183"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31"/>
            <p:cNvGrpSpPr/>
            <p:nvPr/>
          </p:nvGrpSpPr>
          <p:grpSpPr>
            <a:xfrm>
              <a:off x="604976" y="3406"/>
              <a:ext cx="316800" cy="1036524"/>
              <a:chOff x="604976" y="3406"/>
              <a:chExt cx="316800" cy="1036524"/>
            </a:xfrm>
          </p:grpSpPr>
          <p:sp>
            <p:nvSpPr>
              <p:cNvPr id="62" name="Google Shape;62;p31"/>
              <p:cNvSpPr/>
              <p:nvPr/>
            </p:nvSpPr>
            <p:spPr>
              <a:xfrm rot="10800000">
                <a:off x="604976"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1"/>
              <p:cNvSpPr/>
              <p:nvPr/>
            </p:nvSpPr>
            <p:spPr>
              <a:xfrm rot="10800000">
                <a:off x="604976"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1"/>
              <p:cNvSpPr/>
              <p:nvPr/>
            </p:nvSpPr>
            <p:spPr>
              <a:xfrm rot="10800000">
                <a:off x="604976"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31"/>
            <p:cNvGrpSpPr/>
            <p:nvPr/>
          </p:nvGrpSpPr>
          <p:grpSpPr>
            <a:xfrm>
              <a:off x="146769" y="3406"/>
              <a:ext cx="316800" cy="1384535"/>
              <a:chOff x="146769" y="3406"/>
              <a:chExt cx="316800" cy="1384535"/>
            </a:xfrm>
          </p:grpSpPr>
          <p:sp>
            <p:nvSpPr>
              <p:cNvPr id="66" name="Google Shape;66;p31"/>
              <p:cNvSpPr/>
              <p:nvPr/>
            </p:nvSpPr>
            <p:spPr>
              <a:xfrm rot="10800000">
                <a:off x="146769" y="3419"/>
                <a:ext cx="316800" cy="688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1"/>
              <p:cNvSpPr/>
              <p:nvPr/>
            </p:nvSpPr>
            <p:spPr>
              <a:xfrm rot="10800000">
                <a:off x="146769" y="3441"/>
                <a:ext cx="316800" cy="1384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1"/>
              <p:cNvSpPr/>
              <p:nvPr/>
            </p:nvSpPr>
            <p:spPr>
              <a:xfrm rot="10800000">
                <a:off x="146769" y="3430"/>
                <a:ext cx="316800" cy="1036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1"/>
              <p:cNvSpPr/>
              <p:nvPr/>
            </p:nvSpPr>
            <p:spPr>
              <a:xfrm rot="10800000">
                <a:off x="146769" y="3406"/>
                <a:ext cx="316800" cy="340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0" name="Google Shape;70;p31"/>
          <p:cNvGrpSpPr/>
          <p:nvPr/>
        </p:nvGrpSpPr>
        <p:grpSpPr>
          <a:xfrm>
            <a:off x="6775084" y="2904008"/>
            <a:ext cx="2186147" cy="2239500"/>
            <a:chOff x="6775084" y="2904008"/>
            <a:chExt cx="2186147" cy="2239500"/>
          </a:xfrm>
        </p:grpSpPr>
        <p:grpSp>
          <p:nvGrpSpPr>
            <p:cNvPr id="71" name="Google Shape;71;p31"/>
            <p:cNvGrpSpPr/>
            <p:nvPr/>
          </p:nvGrpSpPr>
          <p:grpSpPr>
            <a:xfrm>
              <a:off x="6775084" y="4253708"/>
              <a:ext cx="409500" cy="889800"/>
              <a:chOff x="6775084" y="4253708"/>
              <a:chExt cx="409500" cy="889800"/>
            </a:xfrm>
          </p:grpSpPr>
          <p:sp>
            <p:nvSpPr>
              <p:cNvPr id="72" name="Google Shape;72;p31"/>
              <p:cNvSpPr/>
              <p:nvPr/>
            </p:nvSpPr>
            <p:spPr>
              <a:xfrm>
                <a:off x="6775084"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1"/>
              <p:cNvSpPr/>
              <p:nvPr/>
            </p:nvSpPr>
            <p:spPr>
              <a:xfrm>
                <a:off x="6775084"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31"/>
            <p:cNvGrpSpPr/>
            <p:nvPr/>
          </p:nvGrpSpPr>
          <p:grpSpPr>
            <a:xfrm>
              <a:off x="7367299" y="3804008"/>
              <a:ext cx="409500" cy="1339500"/>
              <a:chOff x="7367299" y="3804008"/>
              <a:chExt cx="409500" cy="1339500"/>
            </a:xfrm>
          </p:grpSpPr>
          <p:sp>
            <p:nvSpPr>
              <p:cNvPr id="75" name="Google Shape;75;p31"/>
              <p:cNvSpPr/>
              <p:nvPr/>
            </p:nvSpPr>
            <p:spPr>
              <a:xfrm>
                <a:off x="7367299"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1"/>
              <p:cNvSpPr/>
              <p:nvPr/>
            </p:nvSpPr>
            <p:spPr>
              <a:xfrm>
                <a:off x="7367299"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1"/>
              <p:cNvSpPr/>
              <p:nvPr/>
            </p:nvSpPr>
            <p:spPr>
              <a:xfrm>
                <a:off x="7367299"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31"/>
            <p:cNvGrpSpPr/>
            <p:nvPr/>
          </p:nvGrpSpPr>
          <p:grpSpPr>
            <a:xfrm>
              <a:off x="7959516" y="3354008"/>
              <a:ext cx="409500" cy="1789500"/>
              <a:chOff x="7959516" y="3354008"/>
              <a:chExt cx="409500" cy="1789500"/>
            </a:xfrm>
          </p:grpSpPr>
          <p:sp>
            <p:nvSpPr>
              <p:cNvPr id="79" name="Google Shape;79;p31"/>
              <p:cNvSpPr/>
              <p:nvPr/>
            </p:nvSpPr>
            <p:spPr>
              <a:xfrm>
                <a:off x="7959516"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1"/>
              <p:cNvSpPr/>
              <p:nvPr/>
            </p:nvSpPr>
            <p:spPr>
              <a:xfrm>
                <a:off x="7959516"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1"/>
              <p:cNvSpPr/>
              <p:nvPr/>
            </p:nvSpPr>
            <p:spPr>
              <a:xfrm>
                <a:off x="7959516"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1"/>
              <p:cNvSpPr/>
              <p:nvPr/>
            </p:nvSpPr>
            <p:spPr>
              <a:xfrm>
                <a:off x="7959516"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31"/>
            <p:cNvGrpSpPr/>
            <p:nvPr/>
          </p:nvGrpSpPr>
          <p:grpSpPr>
            <a:xfrm>
              <a:off x="8551731" y="2904008"/>
              <a:ext cx="409500" cy="2239500"/>
              <a:chOff x="8551731" y="2904008"/>
              <a:chExt cx="409500" cy="2239500"/>
            </a:xfrm>
          </p:grpSpPr>
          <p:sp>
            <p:nvSpPr>
              <p:cNvPr id="84" name="Google Shape;84;p31"/>
              <p:cNvSpPr/>
              <p:nvPr/>
            </p:nvSpPr>
            <p:spPr>
              <a:xfrm>
                <a:off x="8551731" y="4253708"/>
                <a:ext cx="409500" cy="8898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1"/>
              <p:cNvSpPr/>
              <p:nvPr/>
            </p:nvSpPr>
            <p:spPr>
              <a:xfrm>
                <a:off x="8551731" y="3354008"/>
                <a:ext cx="409500" cy="178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1"/>
              <p:cNvSpPr/>
              <p:nvPr/>
            </p:nvSpPr>
            <p:spPr>
              <a:xfrm>
                <a:off x="8551731" y="3804008"/>
                <a:ext cx="409500" cy="13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1"/>
              <p:cNvSpPr/>
              <p:nvPr/>
            </p:nvSpPr>
            <p:spPr>
              <a:xfrm>
                <a:off x="8551731" y="2904008"/>
                <a:ext cx="409500" cy="22395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1"/>
              <p:cNvSpPr/>
              <p:nvPr/>
            </p:nvSpPr>
            <p:spPr>
              <a:xfrm>
                <a:off x="8551731" y="4703408"/>
                <a:ext cx="409500" cy="440100"/>
              </a:xfrm>
              <a:prstGeom prst="round2SameRect">
                <a:avLst>
                  <a:gd fmla="val 50000" name="adj1"/>
                  <a:gd fmla="val 0"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 name="Google Shape;89;p31"/>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0" name="Google Shape;90;p3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32"/>
          <p:cNvGrpSpPr/>
          <p:nvPr/>
        </p:nvGrpSpPr>
        <p:grpSpPr>
          <a:xfrm>
            <a:off x="625966" y="299376"/>
            <a:ext cx="999312" cy="999312"/>
            <a:chOff x="348199" y="179450"/>
            <a:chExt cx="1116300" cy="1116300"/>
          </a:xfrm>
        </p:grpSpPr>
        <p:sp>
          <p:nvSpPr>
            <p:cNvPr id="93" name="Google Shape;93;p32"/>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2"/>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3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32"/>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7" name="Google Shape;97;p32"/>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3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33"/>
          <p:cNvGrpSpPr/>
          <p:nvPr/>
        </p:nvGrpSpPr>
        <p:grpSpPr>
          <a:xfrm>
            <a:off x="625966" y="299376"/>
            <a:ext cx="999312" cy="999312"/>
            <a:chOff x="348199" y="179450"/>
            <a:chExt cx="1116300" cy="1116300"/>
          </a:xfrm>
        </p:grpSpPr>
        <p:sp>
          <p:nvSpPr>
            <p:cNvPr id="101" name="Google Shape;101;p33"/>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3"/>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3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3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34"/>
          <p:cNvGrpSpPr/>
          <p:nvPr/>
        </p:nvGrpSpPr>
        <p:grpSpPr>
          <a:xfrm>
            <a:off x="625966" y="299376"/>
            <a:ext cx="999312" cy="999312"/>
            <a:chOff x="348199" y="179450"/>
            <a:chExt cx="1116300" cy="1116300"/>
          </a:xfrm>
        </p:grpSpPr>
        <p:sp>
          <p:nvSpPr>
            <p:cNvPr id="107" name="Google Shape;107;p34"/>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4"/>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34"/>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0" name="Google Shape;110;p34"/>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1" name="Google Shape;111;p3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35"/>
          <p:cNvGrpSpPr/>
          <p:nvPr/>
        </p:nvGrpSpPr>
        <p:grpSpPr>
          <a:xfrm>
            <a:off x="6866714" y="1255"/>
            <a:ext cx="2267380" cy="2601741"/>
            <a:chOff x="6790514" y="1255"/>
            <a:chExt cx="2267380" cy="2601741"/>
          </a:xfrm>
        </p:grpSpPr>
        <p:grpSp>
          <p:nvGrpSpPr>
            <p:cNvPr id="114" name="Google Shape;114;p35"/>
            <p:cNvGrpSpPr/>
            <p:nvPr/>
          </p:nvGrpSpPr>
          <p:grpSpPr>
            <a:xfrm>
              <a:off x="7067536" y="1255"/>
              <a:ext cx="1990358" cy="1990303"/>
              <a:chOff x="7067536" y="1255"/>
              <a:chExt cx="1990358" cy="1990303"/>
            </a:xfrm>
          </p:grpSpPr>
          <p:sp>
            <p:nvSpPr>
              <p:cNvPr id="115" name="Google Shape;115;p35"/>
              <p:cNvSpPr/>
              <p:nvPr/>
            </p:nvSpPr>
            <p:spPr>
              <a:xfrm rot="-8648551">
                <a:off x="7594313" y="527721"/>
                <a:ext cx="937226" cy="937226"/>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5"/>
              <p:cNvSpPr/>
              <p:nvPr/>
            </p:nvSpPr>
            <p:spPr>
              <a:xfrm rot="-8648551">
                <a:off x="7594313" y="527721"/>
                <a:ext cx="937226" cy="937226"/>
              </a:xfrm>
              <a:prstGeom prst="pie">
                <a:avLst>
                  <a:gd fmla="val 19376841"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5"/>
              <p:cNvSpPr/>
              <p:nvPr/>
            </p:nvSpPr>
            <p:spPr>
              <a:xfrm rot="-8649154">
                <a:off x="7349891" y="283705"/>
                <a:ext cx="1425647" cy="14254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35"/>
            <p:cNvGrpSpPr/>
            <p:nvPr/>
          </p:nvGrpSpPr>
          <p:grpSpPr>
            <a:xfrm>
              <a:off x="8207126" y="1807997"/>
              <a:ext cx="795000" cy="795000"/>
              <a:chOff x="8207126" y="1807997"/>
              <a:chExt cx="795000" cy="795000"/>
            </a:xfrm>
          </p:grpSpPr>
          <p:sp>
            <p:nvSpPr>
              <p:cNvPr id="119" name="Google Shape;119;p35"/>
              <p:cNvSpPr/>
              <p:nvPr/>
            </p:nvSpPr>
            <p:spPr>
              <a:xfrm rot="2152054">
                <a:off x="8319942" y="1920813"/>
                <a:ext cx="569367" cy="569367"/>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5"/>
              <p:cNvSpPr/>
              <p:nvPr/>
            </p:nvSpPr>
            <p:spPr>
              <a:xfrm rot="2150259">
                <a:off x="8408218" y="2008610"/>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5"/>
              <p:cNvSpPr/>
              <p:nvPr/>
            </p:nvSpPr>
            <p:spPr>
              <a:xfrm rot="2150259">
                <a:off x="8408218" y="2008610"/>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35"/>
            <p:cNvGrpSpPr/>
            <p:nvPr/>
          </p:nvGrpSpPr>
          <p:grpSpPr>
            <a:xfrm>
              <a:off x="6790514" y="118857"/>
              <a:ext cx="548700" cy="548700"/>
              <a:chOff x="6790514" y="118857"/>
              <a:chExt cx="548700" cy="548700"/>
            </a:xfrm>
          </p:grpSpPr>
          <p:sp>
            <p:nvSpPr>
              <p:cNvPr id="123" name="Google Shape;123;p35"/>
              <p:cNvSpPr/>
              <p:nvPr/>
            </p:nvSpPr>
            <p:spPr>
              <a:xfrm rot="2150259">
                <a:off x="6868362" y="196705"/>
                <a:ext cx="393004" cy="393004"/>
              </a:xfrm>
              <a:prstGeom prst="ellipse">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5"/>
              <p:cNvSpPr/>
              <p:nvPr/>
            </p:nvSpPr>
            <p:spPr>
              <a:xfrm rot="2150259">
                <a:off x="6868362" y="196705"/>
                <a:ext cx="393004" cy="393004"/>
              </a:xfrm>
              <a:prstGeom prst="pie">
                <a:avLst>
                  <a:gd fmla="val 5699893" name="adj1"/>
                  <a:gd fmla="val 12313574" name="adj2"/>
                </a:avLst>
              </a:prstGeom>
              <a:solidFill>
                <a:schemeClr val="lt1">
                  <a:alpha val="862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 name="Google Shape;125;p35"/>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6" name="Google Shape;126;p3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36"/>
          <p:cNvGrpSpPr/>
          <p:nvPr/>
        </p:nvGrpSpPr>
        <p:grpSpPr>
          <a:xfrm>
            <a:off x="625966" y="299376"/>
            <a:ext cx="999312" cy="999312"/>
            <a:chOff x="348199" y="179450"/>
            <a:chExt cx="1116300" cy="1116300"/>
          </a:xfrm>
        </p:grpSpPr>
        <p:sp>
          <p:nvSpPr>
            <p:cNvPr id="129" name="Google Shape;129;p36"/>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6"/>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36"/>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36"/>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3" name="Google Shape;133;p36"/>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4" name="Google Shape;134;p3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37"/>
          <p:cNvGrpSpPr/>
          <p:nvPr/>
        </p:nvGrpSpPr>
        <p:grpSpPr>
          <a:xfrm>
            <a:off x="713373" y="3847119"/>
            <a:ext cx="825392" cy="825392"/>
            <a:chOff x="348199" y="179450"/>
            <a:chExt cx="1116300" cy="1116300"/>
          </a:xfrm>
        </p:grpSpPr>
        <p:sp>
          <p:nvSpPr>
            <p:cNvPr id="137" name="Google Shape;137;p37"/>
            <p:cNvSpPr/>
            <p:nvPr/>
          </p:nvSpPr>
          <p:spPr>
            <a:xfrm rot="-5400000">
              <a:off x="574557" y="405788"/>
              <a:ext cx="663600" cy="6636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7"/>
            <p:cNvSpPr/>
            <p:nvPr/>
          </p:nvSpPr>
          <p:spPr>
            <a:xfrm rot="-5400000">
              <a:off x="348199" y="179450"/>
              <a:ext cx="1116300" cy="1116300"/>
            </a:xfrm>
            <a:prstGeom prst="pie">
              <a:avLst>
                <a:gd fmla="val 10792838" name="adj1"/>
                <a:gd fmla="val 16200000" name="adj2"/>
              </a:avLst>
            </a:prstGeom>
            <a:solidFill>
              <a:schemeClr val="dk2">
                <a:alpha val="1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37"/>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40" name="Google Shape;140;p3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2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gif"/><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gif"/><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gif"/><Relationship Id="rId4" Type="http://schemas.openxmlformats.org/officeDocument/2006/relationships/image" Target="../media/image20.gif"/><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gif"/><Relationship Id="rId4" Type="http://schemas.openxmlformats.org/officeDocument/2006/relationships/image" Target="../media/image2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gif"/><Relationship Id="rId4" Type="http://schemas.openxmlformats.org/officeDocument/2006/relationships/image" Target="../media/image3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2.gif"/><Relationship Id="rId5" Type="http://schemas.openxmlformats.org/officeDocument/2006/relationships/image" Target="../media/image3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gif"/><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gif"/><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
          <p:cNvSpPr txBox="1"/>
          <p:nvPr>
            <p:ph type="ctrTitle"/>
          </p:nvPr>
        </p:nvSpPr>
        <p:spPr>
          <a:xfrm>
            <a:off x="310500" y="1635300"/>
            <a:ext cx="7786800" cy="1872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Exploring and Contrasting Classical and Machine Learning Based Portfolio Optimization Strategies</a:t>
            </a:r>
            <a:endParaRPr/>
          </a:p>
        </p:txBody>
      </p:sp>
      <p:sp>
        <p:nvSpPr>
          <p:cNvPr id="278" name="Google Shape;278;p1"/>
          <p:cNvSpPr txBox="1"/>
          <p:nvPr>
            <p:ph idx="1" type="subTitle"/>
          </p:nvPr>
        </p:nvSpPr>
        <p:spPr>
          <a:xfrm>
            <a:off x="310500" y="3616050"/>
            <a:ext cx="7549800" cy="69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a:t>Tejal Borade, Louise Henningsson, Jharold Montoya, Chinmay Thakre, Viet Tran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Maximum Sharpe Ratio</a:t>
            </a:r>
            <a:endParaRPr/>
          </a:p>
        </p:txBody>
      </p:sp>
      <p:sp>
        <p:nvSpPr>
          <p:cNvPr id="340" name="Google Shape;340;p10"/>
          <p:cNvSpPr txBox="1"/>
          <p:nvPr>
            <p:ph idx="1" type="body"/>
          </p:nvPr>
        </p:nvSpPr>
        <p:spPr>
          <a:xfrm>
            <a:off x="270125" y="1597875"/>
            <a:ext cx="2594700" cy="3296700"/>
          </a:xfrm>
          <a:prstGeom prst="rect">
            <a:avLst/>
          </a:prstGeom>
          <a:noFill/>
          <a:ln>
            <a:noFill/>
          </a:ln>
        </p:spPr>
        <p:txBody>
          <a:bodyPr anchorCtr="0" anchor="t" bIns="91425" lIns="91425" spcFirstLastPara="1" rIns="91425" wrap="square" tIns="91425">
            <a:normAutofit fontScale="70000" lnSpcReduction="10000"/>
          </a:bodyPr>
          <a:lstStyle/>
          <a:p>
            <a:pPr indent="-277761" lvl="0" marL="285750" marR="0" rtl="0" algn="l">
              <a:lnSpc>
                <a:spcPct val="115000"/>
              </a:lnSpc>
              <a:spcBef>
                <a:spcPts val="0"/>
              </a:spcBef>
              <a:spcAft>
                <a:spcPts val="0"/>
              </a:spcAft>
              <a:buSzPct val="93189"/>
              <a:buChar char="●"/>
            </a:pPr>
            <a:r>
              <a:rPr lang="en" sz="1800">
                <a:solidFill>
                  <a:srgbClr val="000000"/>
                </a:solidFill>
                <a:latin typeface="Calibri"/>
                <a:ea typeface="Calibri"/>
                <a:cs typeface="Calibri"/>
                <a:sym typeface="Calibri"/>
              </a:rPr>
              <a:t>The MSR Portfolio is most sensitive to the assumption that the returns of the assets in the portfolio follow a normal distribution. In reality, financial markets often exhibit non-normal behaviour, and extreme events can occur more frequently than predicted.</a:t>
            </a:r>
            <a:endParaRPr sz="1800">
              <a:solidFill>
                <a:srgbClr val="000000"/>
              </a:solidFill>
              <a:latin typeface="Calibri"/>
              <a:ea typeface="Calibri"/>
              <a:cs typeface="Calibri"/>
              <a:sym typeface="Calibri"/>
            </a:endParaRPr>
          </a:p>
          <a:p>
            <a:pPr indent="-277761" lvl="0" marL="285750" marR="0" rtl="0" algn="l">
              <a:lnSpc>
                <a:spcPct val="115000"/>
              </a:lnSpc>
              <a:spcBef>
                <a:spcPts val="0"/>
              </a:spcBef>
              <a:spcAft>
                <a:spcPts val="0"/>
              </a:spcAft>
              <a:buSzPct val="93189"/>
              <a:buChar char="●"/>
            </a:pPr>
            <a:r>
              <a:rPr lang="en" sz="1800">
                <a:solidFill>
                  <a:srgbClr val="000000"/>
                </a:solidFill>
                <a:latin typeface="Calibri"/>
                <a:ea typeface="Calibri"/>
                <a:cs typeface="Calibri"/>
                <a:sym typeface="Calibri"/>
              </a:rPr>
              <a:t>However, the MSR is still the most widely used Portfolio either to invest in, or as a benchmark.</a:t>
            </a:r>
            <a:endParaRPr sz="1800">
              <a:solidFill>
                <a:srgbClr val="000000"/>
              </a:solidFill>
              <a:latin typeface="Calibri"/>
              <a:ea typeface="Calibri"/>
              <a:cs typeface="Calibri"/>
              <a:sym typeface="Calibri"/>
            </a:endParaRPr>
          </a:p>
          <a:p>
            <a:pPr indent="0" lvl="0" marL="0" rtl="0" algn="l">
              <a:lnSpc>
                <a:spcPct val="115000"/>
              </a:lnSpc>
              <a:spcBef>
                <a:spcPts val="1200"/>
              </a:spcBef>
              <a:spcAft>
                <a:spcPts val="1200"/>
              </a:spcAft>
              <a:buSzPct val="93189"/>
              <a:buNone/>
            </a:pPr>
            <a:r>
              <a:t/>
            </a:r>
            <a:endParaRPr sz="1800">
              <a:solidFill>
                <a:srgbClr val="000000"/>
              </a:solidFill>
              <a:latin typeface="Calibri"/>
              <a:ea typeface="Calibri"/>
              <a:cs typeface="Calibri"/>
              <a:sym typeface="Calibri"/>
            </a:endParaRPr>
          </a:p>
        </p:txBody>
      </p:sp>
      <p:pic>
        <p:nvPicPr>
          <p:cNvPr id="341" name="Google Shape;341;p10"/>
          <p:cNvPicPr preferRelativeResize="0"/>
          <p:nvPr/>
        </p:nvPicPr>
        <p:blipFill rotWithShape="1">
          <a:blip r:embed="rId3">
            <a:alphaModFix/>
          </a:blip>
          <a:srcRect b="7674" l="8314" r="8206" t="10243"/>
          <a:stretch/>
        </p:blipFill>
        <p:spPr>
          <a:xfrm>
            <a:off x="3916906" y="1095275"/>
            <a:ext cx="5041770" cy="2029000"/>
          </a:xfrm>
          <a:prstGeom prst="rect">
            <a:avLst/>
          </a:prstGeom>
          <a:noFill/>
          <a:ln>
            <a:noFill/>
          </a:ln>
        </p:spPr>
      </p:pic>
      <p:pic>
        <p:nvPicPr>
          <p:cNvPr id="342" name="Google Shape;342;p10"/>
          <p:cNvPicPr preferRelativeResize="0"/>
          <p:nvPr/>
        </p:nvPicPr>
        <p:blipFill rotWithShape="1">
          <a:blip r:embed="rId4">
            <a:alphaModFix/>
          </a:blip>
          <a:srcRect b="7797" l="9302" r="8004" t="11632"/>
          <a:stretch/>
        </p:blipFill>
        <p:spPr>
          <a:xfrm>
            <a:off x="4008025" y="3124275"/>
            <a:ext cx="4981800" cy="198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SzPct val="111111"/>
              <a:buNone/>
            </a:pPr>
            <a:r>
              <a:rPr lang="en"/>
              <a:t>Classical Model 4: Maximum Decorrelation</a:t>
            </a:r>
            <a:endParaRPr/>
          </a:p>
        </p:txBody>
      </p:sp>
      <p:sp>
        <p:nvSpPr>
          <p:cNvPr id="348" name="Google Shape;348;p11"/>
          <p:cNvSpPr txBox="1"/>
          <p:nvPr>
            <p:ph idx="1" type="body"/>
          </p:nvPr>
        </p:nvSpPr>
        <p:spPr>
          <a:xfrm>
            <a:off x="1168525" y="3532075"/>
            <a:ext cx="7030500" cy="1390800"/>
          </a:xfrm>
          <a:prstGeom prst="rect">
            <a:avLst/>
          </a:prstGeom>
          <a:noFill/>
          <a:ln>
            <a:noFill/>
          </a:ln>
        </p:spPr>
        <p:txBody>
          <a:bodyPr anchorCtr="0" anchor="t" bIns="91425" lIns="91425" spcFirstLastPara="1" rIns="91425" wrap="square" tIns="91425">
            <a:normAutofit/>
          </a:bodyPr>
          <a:lstStyle/>
          <a:p>
            <a:pPr indent="-212439" lvl="0" marL="285750" marR="0" rtl="0" algn="ctr">
              <a:lnSpc>
                <a:spcPct val="90000"/>
              </a:lnSpc>
              <a:spcBef>
                <a:spcPts val="0"/>
              </a:spcBef>
              <a:spcAft>
                <a:spcPts val="0"/>
              </a:spcAft>
              <a:buClr>
                <a:srgbClr val="000000"/>
              </a:buClr>
              <a:buSzPts val="1700"/>
              <a:buFont typeface="Arial"/>
              <a:buChar char="•"/>
            </a:pPr>
            <a:r>
              <a:rPr lang="en" sz="1700">
                <a:solidFill>
                  <a:srgbClr val="000000"/>
                </a:solidFill>
                <a:latin typeface="Calibri"/>
                <a:ea typeface="Calibri"/>
                <a:cs typeface="Calibri"/>
                <a:sym typeface="Calibri"/>
              </a:rPr>
              <a:t>The Maximum Decorrelation Portfolio (MDP) is closely related to MVP (Minimum Variance Portfolio) and the MDP (Maximum Diversity Portfolio), but applies to the case where an investor believes all assets have similar returns and volatility, but heterogeneous correlations.</a:t>
            </a:r>
            <a:endParaRPr sz="1700">
              <a:solidFill>
                <a:srgbClr val="000000"/>
              </a:solidFill>
              <a:latin typeface="Calibri"/>
              <a:ea typeface="Calibri"/>
              <a:cs typeface="Calibri"/>
              <a:sym typeface="Calibri"/>
            </a:endParaRPr>
          </a:p>
          <a:p>
            <a:pPr indent="0" lvl="0" marL="457200" rtl="0" algn="l">
              <a:lnSpc>
                <a:spcPct val="163636"/>
              </a:lnSpc>
              <a:spcBef>
                <a:spcPts val="0"/>
              </a:spcBef>
              <a:spcAft>
                <a:spcPts val="0"/>
              </a:spcAft>
              <a:buSzPts val="1300"/>
              <a:buNone/>
            </a:pPr>
            <a:r>
              <a:t/>
            </a:r>
            <a:endParaRPr sz="1500">
              <a:solidFill>
                <a:srgbClr val="000000"/>
              </a:solidFill>
              <a:highlight>
                <a:srgbClr val="FFFFFF"/>
              </a:highlight>
              <a:latin typeface="Arial"/>
              <a:ea typeface="Arial"/>
              <a:cs typeface="Arial"/>
              <a:sym typeface="Arial"/>
            </a:endParaRPr>
          </a:p>
          <a:p>
            <a:pPr indent="0" lvl="0" marL="0" rtl="0" algn="l">
              <a:lnSpc>
                <a:spcPct val="115000"/>
              </a:lnSpc>
              <a:spcBef>
                <a:spcPts val="2300"/>
              </a:spcBef>
              <a:spcAft>
                <a:spcPts val="1200"/>
              </a:spcAft>
              <a:buSzPts val="1300"/>
              <a:buNone/>
            </a:pPr>
            <a:r>
              <a:t/>
            </a:r>
            <a:endParaRPr/>
          </a:p>
        </p:txBody>
      </p:sp>
      <p:pic>
        <p:nvPicPr>
          <p:cNvPr id="349" name="Google Shape;349;p11"/>
          <p:cNvPicPr preferRelativeResize="0"/>
          <p:nvPr/>
        </p:nvPicPr>
        <p:blipFill rotWithShape="1">
          <a:blip r:embed="rId3">
            <a:alphaModFix/>
          </a:blip>
          <a:srcRect b="0" l="0" r="0" t="0"/>
          <a:stretch/>
        </p:blipFill>
        <p:spPr>
          <a:xfrm>
            <a:off x="1303800" y="1463250"/>
            <a:ext cx="6850150" cy="161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Maximum Decorrelation Portfolio</a:t>
            </a:r>
            <a:endParaRPr/>
          </a:p>
        </p:txBody>
      </p:sp>
      <p:sp>
        <p:nvSpPr>
          <p:cNvPr id="355" name="Google Shape;355;p12"/>
          <p:cNvSpPr txBox="1"/>
          <p:nvPr>
            <p:ph idx="1" type="body"/>
          </p:nvPr>
        </p:nvSpPr>
        <p:spPr>
          <a:xfrm>
            <a:off x="270125" y="1597875"/>
            <a:ext cx="2594700" cy="2748000"/>
          </a:xfrm>
          <a:prstGeom prst="rect">
            <a:avLst/>
          </a:prstGeom>
          <a:noFill/>
          <a:ln>
            <a:noFill/>
          </a:ln>
        </p:spPr>
        <p:txBody>
          <a:bodyPr anchorCtr="0" anchor="t" bIns="91425" lIns="91425" spcFirstLastPara="1" rIns="91425" wrap="square" tIns="91425">
            <a:normAutofit fontScale="85000" lnSpcReduction="20000"/>
          </a:bodyPr>
          <a:lstStyle/>
          <a:p>
            <a:pPr indent="-188118" lvl="0" marL="228600" rtl="0" algn="l">
              <a:lnSpc>
                <a:spcPct val="163636"/>
              </a:lnSpc>
              <a:spcBef>
                <a:spcPts val="800"/>
              </a:spcBef>
              <a:spcAft>
                <a:spcPts val="0"/>
              </a:spcAft>
              <a:buClr>
                <a:srgbClr val="000000"/>
              </a:buClr>
              <a:buSzPct val="88235"/>
              <a:buFont typeface="Arial"/>
              <a:buChar char="•"/>
            </a:pPr>
            <a:r>
              <a:rPr lang="en" sz="1700">
                <a:solidFill>
                  <a:srgbClr val="000000"/>
                </a:solidFill>
                <a:latin typeface="Helvetica Neue"/>
                <a:ea typeface="Helvetica Neue"/>
                <a:cs typeface="Helvetica Neue"/>
                <a:sym typeface="Helvetica Neue"/>
              </a:rPr>
              <a:t>MDP maximizes the Decorrelation Ratio when all assets have equal volatility</a:t>
            </a:r>
            <a:r>
              <a:rPr lang="en" sz="1500">
                <a:solidFill>
                  <a:srgbClr val="000000"/>
                </a:solidFill>
                <a:highlight>
                  <a:srgbClr val="FFFFFF"/>
                </a:highlight>
                <a:latin typeface="Arial"/>
                <a:ea typeface="Arial"/>
                <a:cs typeface="Arial"/>
                <a:sym typeface="Arial"/>
              </a:rPr>
              <a:t> </a:t>
            </a:r>
            <a:endParaRPr sz="1500">
              <a:solidFill>
                <a:srgbClr val="000000"/>
              </a:solidFill>
              <a:highlight>
                <a:srgbClr val="FFFFFF"/>
              </a:highlight>
              <a:latin typeface="Arial"/>
              <a:ea typeface="Arial"/>
              <a:cs typeface="Arial"/>
              <a:sym typeface="Arial"/>
            </a:endParaRPr>
          </a:p>
          <a:p>
            <a:pPr indent="0" lvl="0" marL="228600" rtl="0" algn="l">
              <a:lnSpc>
                <a:spcPct val="90000"/>
              </a:lnSpc>
              <a:spcBef>
                <a:spcPts val="800"/>
              </a:spcBef>
              <a:spcAft>
                <a:spcPts val="0"/>
              </a:spcAft>
              <a:buSzPct val="89965"/>
              <a:buNone/>
            </a:pPr>
            <a:r>
              <a:t/>
            </a:r>
            <a:endParaRPr sz="1700">
              <a:solidFill>
                <a:srgbClr val="000000"/>
              </a:solidFill>
              <a:latin typeface="Helvetica Neue"/>
              <a:ea typeface="Helvetica Neue"/>
              <a:cs typeface="Helvetica Neue"/>
              <a:sym typeface="Helvetica Neue"/>
            </a:endParaRPr>
          </a:p>
          <a:p>
            <a:pPr indent="-188118" lvl="0" marL="228600" rtl="0" algn="l">
              <a:lnSpc>
                <a:spcPct val="163636"/>
              </a:lnSpc>
              <a:spcBef>
                <a:spcPts val="800"/>
              </a:spcBef>
              <a:spcAft>
                <a:spcPts val="0"/>
              </a:spcAft>
              <a:buClr>
                <a:srgbClr val="000000"/>
              </a:buClr>
              <a:buSzPct val="88235"/>
              <a:buFont typeface="Arial"/>
              <a:buChar char="•"/>
            </a:pPr>
            <a:r>
              <a:rPr lang="en" sz="1700">
                <a:solidFill>
                  <a:srgbClr val="000000"/>
                </a:solidFill>
                <a:latin typeface="Helvetica Neue"/>
                <a:ea typeface="Helvetica Neue"/>
                <a:cs typeface="Helvetica Neue"/>
                <a:sym typeface="Helvetica Neue"/>
              </a:rPr>
              <a:t>MDP maximizes the Sharpe Ratio when all assets have equal risks and returns.</a:t>
            </a:r>
            <a:endParaRPr sz="1700">
              <a:solidFill>
                <a:srgbClr val="000000"/>
              </a:solidFill>
              <a:latin typeface="Helvetica Neue"/>
              <a:ea typeface="Helvetica Neue"/>
              <a:cs typeface="Helvetica Neue"/>
              <a:sym typeface="Helvetica Neue"/>
            </a:endParaRPr>
          </a:p>
          <a:p>
            <a:pPr indent="0" lvl="0" marL="0" rtl="0" algn="l">
              <a:lnSpc>
                <a:spcPct val="115000"/>
              </a:lnSpc>
              <a:spcBef>
                <a:spcPts val="800"/>
              </a:spcBef>
              <a:spcAft>
                <a:spcPts val="1200"/>
              </a:spcAft>
              <a:buSzPct val="117647"/>
              <a:buNone/>
            </a:pPr>
            <a:r>
              <a:t/>
            </a:r>
            <a:endParaRPr/>
          </a:p>
        </p:txBody>
      </p:sp>
      <p:pic>
        <p:nvPicPr>
          <p:cNvPr id="356" name="Google Shape;356;p12"/>
          <p:cNvPicPr preferRelativeResize="0"/>
          <p:nvPr/>
        </p:nvPicPr>
        <p:blipFill rotWithShape="1">
          <a:blip r:embed="rId3">
            <a:alphaModFix/>
          </a:blip>
          <a:srcRect b="7120" l="7383" r="7748" t="9407"/>
          <a:stretch/>
        </p:blipFill>
        <p:spPr>
          <a:xfrm>
            <a:off x="3187300" y="1137925"/>
            <a:ext cx="5807424" cy="1719925"/>
          </a:xfrm>
          <a:prstGeom prst="rect">
            <a:avLst/>
          </a:prstGeom>
          <a:noFill/>
          <a:ln>
            <a:noFill/>
          </a:ln>
        </p:spPr>
      </p:pic>
      <p:pic>
        <p:nvPicPr>
          <p:cNvPr id="357" name="Google Shape;357;p12"/>
          <p:cNvPicPr preferRelativeResize="0"/>
          <p:nvPr/>
        </p:nvPicPr>
        <p:blipFill rotWithShape="1">
          <a:blip r:embed="rId4">
            <a:alphaModFix/>
          </a:blip>
          <a:srcRect b="8141" l="8426" r="7560" t="11638"/>
          <a:stretch/>
        </p:blipFill>
        <p:spPr>
          <a:xfrm>
            <a:off x="3304525" y="2966050"/>
            <a:ext cx="5572974" cy="2065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Machine Learning Models</a:t>
            </a:r>
            <a:endParaRPr/>
          </a:p>
        </p:txBody>
      </p:sp>
      <p:sp>
        <p:nvSpPr>
          <p:cNvPr id="363" name="Google Shape;363;p13"/>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Principal Component Analysis</a:t>
            </a:r>
            <a:endParaRPr/>
          </a:p>
          <a:p>
            <a:pPr indent="0" lvl="0" marL="457200" rtl="0" algn="l">
              <a:lnSpc>
                <a:spcPct val="115000"/>
              </a:lnSpc>
              <a:spcBef>
                <a:spcPts val="0"/>
              </a:spcBef>
              <a:spcAft>
                <a:spcPts val="0"/>
              </a:spcAft>
              <a:buNone/>
            </a:pPr>
            <a:r>
              <a:rPr lang="en"/>
              <a:t> </a:t>
            </a:r>
            <a:endParaRPr/>
          </a:p>
          <a:p>
            <a:pPr indent="-311150" lvl="0" marL="457200" rtl="0" algn="l">
              <a:lnSpc>
                <a:spcPct val="115000"/>
              </a:lnSpc>
              <a:spcBef>
                <a:spcPts val="0"/>
              </a:spcBef>
              <a:spcAft>
                <a:spcPts val="0"/>
              </a:spcAft>
              <a:buSzPts val="1300"/>
              <a:buChar char="●"/>
            </a:pPr>
            <a:r>
              <a:rPr lang="en"/>
              <a:t>Hierarchical Risk Parity</a:t>
            </a:r>
            <a:endParaRPr/>
          </a:p>
          <a:p>
            <a:pPr indent="0" lvl="0" marL="45720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SzPts val="1300"/>
              <a:buChar char="●"/>
            </a:pPr>
            <a:r>
              <a:rPr lang="en"/>
              <a:t>Holt-Winters Smoothing</a:t>
            </a:r>
            <a:endParaRPr/>
          </a:p>
          <a:p>
            <a:pPr indent="0" lvl="0" marL="45720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SzPts val="1300"/>
              <a:buChar char="●"/>
            </a:pPr>
            <a:r>
              <a:rPr lang="en"/>
              <a:t>Autoencoder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ML Model 1: Principal Component Analysis</a:t>
            </a:r>
            <a:endParaRPr/>
          </a:p>
        </p:txBody>
      </p:sp>
      <p:sp>
        <p:nvSpPr>
          <p:cNvPr id="369" name="Google Shape;369;p14"/>
          <p:cNvSpPr txBox="1"/>
          <p:nvPr>
            <p:ph idx="1" type="body"/>
          </p:nvPr>
        </p:nvSpPr>
        <p:spPr>
          <a:xfrm>
            <a:off x="1303800" y="1262625"/>
            <a:ext cx="7030500" cy="3774600"/>
          </a:xfrm>
          <a:prstGeom prst="rect">
            <a:avLst/>
          </a:prstGeom>
          <a:blipFill rotWithShape="1">
            <a:blip r:embed="rId3">
              <a:alphaModFix/>
            </a:blip>
            <a:stretch>
              <a:fillRect b="0" l="0" r="0" t="0"/>
            </a:stretch>
          </a:blip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Principal Component Analysis</a:t>
            </a:r>
            <a:endParaRPr/>
          </a:p>
        </p:txBody>
      </p:sp>
      <p:sp>
        <p:nvSpPr>
          <p:cNvPr id="375" name="Google Shape;375;p15"/>
          <p:cNvSpPr txBox="1"/>
          <p:nvPr>
            <p:ph idx="1" type="body"/>
          </p:nvPr>
        </p:nvSpPr>
        <p:spPr>
          <a:xfrm>
            <a:off x="270125" y="1597875"/>
            <a:ext cx="2594700" cy="2089500"/>
          </a:xfrm>
          <a:prstGeom prst="rect">
            <a:avLst/>
          </a:prstGeom>
          <a:noFill/>
          <a:ln>
            <a:noFill/>
          </a:ln>
        </p:spPr>
        <p:txBody>
          <a:bodyPr anchorCtr="0" anchor="t" bIns="91425" lIns="91425" spcFirstLastPara="1" rIns="91425" wrap="square" tIns="91425">
            <a:noAutofit/>
          </a:bodyPr>
          <a:lstStyle/>
          <a:p>
            <a:pPr indent="-273050" lvl="0" marL="285750" marR="0" rtl="0" algn="l">
              <a:lnSpc>
                <a:spcPct val="115000"/>
              </a:lnSpc>
              <a:spcBef>
                <a:spcPts val="0"/>
              </a:spcBef>
              <a:spcAft>
                <a:spcPts val="0"/>
              </a:spcAft>
              <a:buSzPts val="1100"/>
              <a:buChar char="●"/>
            </a:pPr>
            <a:r>
              <a:rPr lang="en" sz="1100">
                <a:solidFill>
                  <a:srgbClr val="000000"/>
                </a:solidFill>
                <a:latin typeface="Calibri"/>
                <a:ea typeface="Calibri"/>
                <a:cs typeface="Calibri"/>
                <a:sym typeface="Calibri"/>
              </a:rPr>
              <a:t>In this case we are using PC1, the first principal component. </a:t>
            </a:r>
            <a:endParaRPr sz="1100">
              <a:solidFill>
                <a:srgbClr val="000000"/>
              </a:solidFill>
              <a:latin typeface="Calibri"/>
              <a:ea typeface="Calibri"/>
              <a:cs typeface="Calibri"/>
              <a:sym typeface="Calibri"/>
            </a:endParaRPr>
          </a:p>
          <a:p>
            <a:pPr indent="-273050" lvl="0" marL="285750" marR="0" rtl="0" algn="l">
              <a:lnSpc>
                <a:spcPct val="115000"/>
              </a:lnSpc>
              <a:spcBef>
                <a:spcPts val="0"/>
              </a:spcBef>
              <a:spcAft>
                <a:spcPts val="0"/>
              </a:spcAft>
              <a:buSzPts val="1100"/>
              <a:buChar char="●"/>
            </a:pPr>
            <a:r>
              <a:rPr lang="en" sz="1100">
                <a:solidFill>
                  <a:srgbClr val="000000"/>
                </a:solidFill>
                <a:latin typeface="Calibri"/>
                <a:ea typeface="Calibri"/>
                <a:cs typeface="Calibri"/>
                <a:sym typeface="Calibri"/>
              </a:rPr>
              <a:t>The first principal component (PC1) is the line that best accounts for the shape of the point swarm. It represents the maximum variance direction in the data. Each observation (yellow dot) may be projected onto this line in order to get a coordinate value along the PC-line. This value is known as a score.</a:t>
            </a:r>
            <a:endParaRPr sz="1100">
              <a:solidFill>
                <a:srgbClr val="000000"/>
              </a:solidFill>
              <a:latin typeface="Calibri"/>
              <a:ea typeface="Calibri"/>
              <a:cs typeface="Calibri"/>
              <a:sym typeface="Calibri"/>
            </a:endParaRPr>
          </a:p>
          <a:p>
            <a:pPr indent="0" lvl="0" marL="0" rtl="0" algn="l">
              <a:lnSpc>
                <a:spcPct val="105000"/>
              </a:lnSpc>
              <a:spcBef>
                <a:spcPts val="800"/>
              </a:spcBef>
              <a:spcAft>
                <a:spcPts val="1200"/>
              </a:spcAft>
              <a:buSzPts val="597"/>
              <a:buNone/>
            </a:pPr>
            <a:r>
              <a:t/>
            </a:r>
            <a:endParaRPr sz="1100"/>
          </a:p>
        </p:txBody>
      </p:sp>
      <p:pic>
        <p:nvPicPr>
          <p:cNvPr id="376" name="Google Shape;376;p15"/>
          <p:cNvPicPr preferRelativeResize="0"/>
          <p:nvPr/>
        </p:nvPicPr>
        <p:blipFill rotWithShape="1">
          <a:blip r:embed="rId3">
            <a:alphaModFix/>
          </a:blip>
          <a:srcRect b="7057" l="7136" r="7171" t="9502"/>
          <a:stretch/>
        </p:blipFill>
        <p:spPr>
          <a:xfrm>
            <a:off x="3526450" y="1363700"/>
            <a:ext cx="5118699" cy="1893675"/>
          </a:xfrm>
          <a:prstGeom prst="rect">
            <a:avLst/>
          </a:prstGeom>
          <a:noFill/>
          <a:ln>
            <a:noFill/>
          </a:ln>
        </p:spPr>
      </p:pic>
      <p:pic>
        <p:nvPicPr>
          <p:cNvPr id="377" name="Google Shape;377;p15"/>
          <p:cNvPicPr preferRelativeResize="0"/>
          <p:nvPr/>
        </p:nvPicPr>
        <p:blipFill rotWithShape="1">
          <a:blip r:embed="rId4">
            <a:alphaModFix/>
          </a:blip>
          <a:srcRect b="8531" l="8538" r="9204" t="11638"/>
          <a:stretch/>
        </p:blipFill>
        <p:spPr>
          <a:xfrm>
            <a:off x="3567775" y="3431025"/>
            <a:ext cx="4940901" cy="1538100"/>
          </a:xfrm>
          <a:prstGeom prst="rect">
            <a:avLst/>
          </a:prstGeom>
          <a:noFill/>
          <a:ln>
            <a:noFill/>
          </a:ln>
        </p:spPr>
      </p:pic>
      <p:pic>
        <p:nvPicPr>
          <p:cNvPr id="378" name="Google Shape;378;p15"/>
          <p:cNvPicPr preferRelativeResize="0"/>
          <p:nvPr/>
        </p:nvPicPr>
        <p:blipFill rotWithShape="1">
          <a:blip r:embed="rId5">
            <a:alphaModFix/>
          </a:blip>
          <a:srcRect b="0" l="0" r="0" t="0"/>
          <a:stretch/>
        </p:blipFill>
        <p:spPr>
          <a:xfrm>
            <a:off x="1075425" y="3890426"/>
            <a:ext cx="2037475" cy="11448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ML Model 2:Hierarchical Risk Parity</a:t>
            </a:r>
            <a:endParaRPr/>
          </a:p>
        </p:txBody>
      </p:sp>
      <p:sp>
        <p:nvSpPr>
          <p:cNvPr id="384" name="Google Shape;384;p16"/>
          <p:cNvSpPr txBox="1"/>
          <p:nvPr>
            <p:ph idx="1" type="body"/>
          </p:nvPr>
        </p:nvSpPr>
        <p:spPr>
          <a:xfrm>
            <a:off x="739700" y="3753525"/>
            <a:ext cx="7594500" cy="1203000"/>
          </a:xfrm>
          <a:prstGeom prst="rect">
            <a:avLst/>
          </a:prstGeom>
          <a:noFill/>
          <a:ln>
            <a:noFill/>
          </a:ln>
        </p:spPr>
        <p:txBody>
          <a:bodyPr anchorCtr="0" anchor="t" bIns="91425" lIns="91425" spcFirstLastPara="1" rIns="91425" wrap="square" tIns="91425">
            <a:noAutofit/>
          </a:bodyPr>
          <a:lstStyle/>
          <a:p>
            <a:pPr indent="0" lvl="0" marL="457200" marR="0" rtl="0" algn="l">
              <a:lnSpc>
                <a:spcPct val="163636"/>
              </a:lnSpc>
              <a:spcBef>
                <a:spcPts val="800"/>
              </a:spcBef>
              <a:spcAft>
                <a:spcPts val="0"/>
              </a:spcAft>
              <a:buNone/>
            </a:pPr>
            <a:r>
              <a:rPr lang="en" sz="1200">
                <a:solidFill>
                  <a:srgbClr val="000000"/>
                </a:solidFill>
                <a:latin typeface="Helvetica Neue"/>
                <a:ea typeface="Helvetica Neue"/>
                <a:cs typeface="Helvetica Neue"/>
                <a:sym typeface="Helvetica Neue"/>
              </a:rPr>
              <a:t>HRP uses a hierarchical clustering algorithm to construct a diversified portfolio by allocating weights to assets based on their correlation or covariance structure. The goal of HRP is to minimize the portfolio’s overall risk by distributing the risk among assets. </a:t>
            </a:r>
            <a:endParaRPr sz="1200">
              <a:solidFill>
                <a:srgbClr val="000000"/>
              </a:solidFill>
              <a:latin typeface="Helvetica Neue"/>
              <a:ea typeface="Helvetica Neue"/>
              <a:cs typeface="Helvetica Neue"/>
              <a:sym typeface="Helvetica Neue"/>
            </a:endParaRPr>
          </a:p>
          <a:p>
            <a:pPr indent="0" lvl="0" marL="457200" marR="0" rtl="0" algn="l">
              <a:lnSpc>
                <a:spcPct val="163636"/>
              </a:lnSpc>
              <a:spcBef>
                <a:spcPts val="800"/>
              </a:spcBef>
              <a:spcAft>
                <a:spcPts val="0"/>
              </a:spcAft>
              <a:buNone/>
            </a:pPr>
            <a:r>
              <a:t/>
            </a:r>
            <a:endParaRPr sz="1200">
              <a:solidFill>
                <a:srgbClr val="000000"/>
              </a:solidFill>
              <a:latin typeface="Helvetica Neue"/>
              <a:ea typeface="Helvetica Neue"/>
              <a:cs typeface="Helvetica Neue"/>
              <a:sym typeface="Helvetica Neue"/>
            </a:endParaRPr>
          </a:p>
          <a:p>
            <a:pPr indent="0" lvl="0" marL="457200" marR="0" rtl="0" algn="l">
              <a:lnSpc>
                <a:spcPct val="163636"/>
              </a:lnSpc>
              <a:spcBef>
                <a:spcPts val="800"/>
              </a:spcBef>
              <a:spcAft>
                <a:spcPts val="0"/>
              </a:spcAft>
              <a:buNone/>
            </a:pPr>
            <a:r>
              <a:t/>
            </a:r>
            <a:endParaRPr sz="1200">
              <a:solidFill>
                <a:srgbClr val="000000"/>
              </a:solidFill>
              <a:latin typeface="Helvetica Neue"/>
              <a:ea typeface="Helvetica Neue"/>
              <a:cs typeface="Helvetica Neue"/>
              <a:sym typeface="Helvetica Neue"/>
            </a:endParaRPr>
          </a:p>
        </p:txBody>
      </p:sp>
      <p:sp>
        <p:nvSpPr>
          <p:cNvPr id="385" name="Google Shape;385;p16"/>
          <p:cNvSpPr txBox="1"/>
          <p:nvPr/>
        </p:nvSpPr>
        <p:spPr>
          <a:xfrm>
            <a:off x="3507734" y="2074249"/>
            <a:ext cx="2128531" cy="260905"/>
          </a:xfrm>
          <a:prstGeom prst="rect">
            <a:avLst/>
          </a:prstGeom>
          <a:blipFill rotWithShape="1">
            <a:blip r:embed="rId3">
              <a:alphaModFix/>
            </a:blip>
            <a:stretch>
              <a:fillRect b="-28567" l="-1180" r="-1771"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86" name="Google Shape;386;p16"/>
          <p:cNvSpPr txBox="1"/>
          <p:nvPr/>
        </p:nvSpPr>
        <p:spPr>
          <a:xfrm>
            <a:off x="3398469" y="2702296"/>
            <a:ext cx="2841162" cy="43839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87" name="Google Shape;387;p16"/>
          <p:cNvSpPr txBox="1"/>
          <p:nvPr/>
        </p:nvSpPr>
        <p:spPr>
          <a:xfrm>
            <a:off x="797575" y="1595225"/>
            <a:ext cx="8195100" cy="354000"/>
          </a:xfrm>
          <a:prstGeom prst="rect">
            <a:avLst/>
          </a:prstGeom>
          <a:noFill/>
          <a:ln>
            <a:noFill/>
          </a:ln>
        </p:spPr>
        <p:txBody>
          <a:bodyPr anchorCtr="0" anchor="t" bIns="45700" lIns="91425" spcFirstLastPara="1" rIns="91425" wrap="square" tIns="45700">
            <a:spAutoFit/>
          </a:bodyPr>
          <a:lstStyle/>
          <a:p>
            <a:pPr indent="0" lvl="0" marL="457200" marR="0" rtl="0" algn="l">
              <a:lnSpc>
                <a:spcPct val="163636"/>
              </a:lnSpc>
              <a:spcBef>
                <a:spcPts val="800"/>
              </a:spcBef>
              <a:spcAft>
                <a:spcPts val="0"/>
              </a:spcAft>
              <a:buNone/>
            </a:pPr>
            <a:r>
              <a:rPr lang="en" sz="1700">
                <a:latin typeface="Helvetica Neue"/>
                <a:ea typeface="Helvetica Neue"/>
                <a:cs typeface="Helvetica Neue"/>
                <a:sym typeface="Helvetica Neue"/>
              </a:rPr>
              <a:t>The correlation matrix is converted to a correlation-distance matrix D</a:t>
            </a:r>
            <a:endParaRPr sz="1700">
              <a:latin typeface="Helvetica Neue"/>
              <a:ea typeface="Helvetica Neue"/>
              <a:cs typeface="Helvetica Neue"/>
              <a:sym typeface="Helvetica Neue"/>
            </a:endParaRPr>
          </a:p>
        </p:txBody>
      </p:sp>
      <p:sp>
        <p:nvSpPr>
          <p:cNvPr id="388" name="Google Shape;388;p16"/>
          <p:cNvSpPr txBox="1"/>
          <p:nvPr/>
        </p:nvSpPr>
        <p:spPr>
          <a:xfrm>
            <a:off x="1337437" y="2417256"/>
            <a:ext cx="4564800" cy="307800"/>
          </a:xfrm>
          <a:prstGeom prst="rect">
            <a:avLst/>
          </a:prstGeom>
          <a:blipFill rotWithShape="1">
            <a:blip r:embed="rId5">
              <a:alphaModFix/>
            </a:blip>
            <a:stretch>
              <a:fillRect b="-19989" l="-548" r="0" t="-39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89" name="Google Shape;389;p16"/>
          <p:cNvSpPr txBox="1"/>
          <p:nvPr/>
        </p:nvSpPr>
        <p:spPr>
          <a:xfrm>
            <a:off x="3863596" y="3402989"/>
            <a:ext cx="1910908" cy="243785"/>
          </a:xfrm>
          <a:prstGeom prst="rect">
            <a:avLst/>
          </a:prstGeom>
          <a:blipFill rotWithShape="1">
            <a:blip r:embed="rId6">
              <a:alphaModFix/>
            </a:blip>
            <a:stretch>
              <a:fillRect b="-23806" l="-1984" r="-2647"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Hierarchical Risk Parity</a:t>
            </a:r>
            <a:endParaRPr/>
          </a:p>
        </p:txBody>
      </p:sp>
      <p:sp>
        <p:nvSpPr>
          <p:cNvPr id="395" name="Google Shape;395;p17"/>
          <p:cNvSpPr txBox="1"/>
          <p:nvPr>
            <p:ph idx="1" type="body"/>
          </p:nvPr>
        </p:nvSpPr>
        <p:spPr>
          <a:xfrm>
            <a:off x="270125" y="1597875"/>
            <a:ext cx="3140700" cy="3280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97"/>
              <a:buNone/>
            </a:pPr>
            <a:r>
              <a:rPr lang="en" sz="1400">
                <a:solidFill>
                  <a:srgbClr val="000000"/>
                </a:solidFill>
                <a:latin typeface="Helvetica Neue"/>
                <a:ea typeface="Helvetica Neue"/>
                <a:cs typeface="Helvetica Neue"/>
                <a:sym typeface="Helvetica Neue"/>
              </a:rPr>
              <a:t>HRP works in 3 steps:</a:t>
            </a:r>
            <a:endParaRPr sz="1400">
              <a:solidFill>
                <a:srgbClr val="000000"/>
              </a:solidFill>
              <a:latin typeface="Helvetica Neue"/>
              <a:ea typeface="Helvetica Neue"/>
              <a:cs typeface="Helvetica Neue"/>
              <a:sym typeface="Helvetica Neue"/>
            </a:endParaRPr>
          </a:p>
          <a:p>
            <a:pPr indent="-323850" lvl="0" marL="457200" rtl="0" algn="l">
              <a:lnSpc>
                <a:spcPct val="110000"/>
              </a:lnSpc>
              <a:spcBef>
                <a:spcPts val="1200"/>
              </a:spcBef>
              <a:spcAft>
                <a:spcPts val="0"/>
              </a:spcAft>
              <a:buClr>
                <a:srgbClr val="030711"/>
              </a:buClr>
              <a:buSzPts val="1500"/>
              <a:buFont typeface="Arial"/>
              <a:buChar char="●"/>
            </a:pPr>
            <a:r>
              <a:rPr b="1" lang="en" sz="1500">
                <a:solidFill>
                  <a:srgbClr val="030711"/>
                </a:solidFill>
                <a:highlight>
                  <a:srgbClr val="FFFFFF"/>
                </a:highlight>
                <a:latin typeface="Arial"/>
                <a:ea typeface="Arial"/>
                <a:cs typeface="Arial"/>
                <a:sym typeface="Arial"/>
              </a:rPr>
              <a:t>Hierarchical Tree Clustering </a:t>
            </a:r>
            <a:endParaRPr b="1" sz="1500">
              <a:solidFill>
                <a:srgbClr val="030711"/>
              </a:solidFill>
              <a:highlight>
                <a:srgbClr val="FFFFFF"/>
              </a:highlight>
              <a:latin typeface="Arial"/>
              <a:ea typeface="Arial"/>
              <a:cs typeface="Arial"/>
              <a:sym typeface="Arial"/>
            </a:endParaRPr>
          </a:p>
          <a:p>
            <a:pPr indent="-323850" lvl="1" marL="914400" rtl="0" algn="l">
              <a:lnSpc>
                <a:spcPct val="110000"/>
              </a:lnSpc>
              <a:spcBef>
                <a:spcPts val="0"/>
              </a:spcBef>
              <a:spcAft>
                <a:spcPts val="0"/>
              </a:spcAft>
              <a:buClr>
                <a:srgbClr val="030711"/>
              </a:buClr>
              <a:buSzPts val="1500"/>
              <a:buFont typeface="Arial"/>
              <a:buChar char="○"/>
            </a:pPr>
            <a:r>
              <a:rPr lang="en" sz="1500">
                <a:solidFill>
                  <a:srgbClr val="030711"/>
                </a:solidFill>
                <a:highlight>
                  <a:srgbClr val="FFFFFF"/>
                </a:highlight>
                <a:latin typeface="Arial"/>
                <a:ea typeface="Arial"/>
                <a:cs typeface="Arial"/>
                <a:sym typeface="Arial"/>
              </a:rPr>
              <a:t>Creating the dendrogram based on D_hat (i,j)</a:t>
            </a:r>
            <a:endParaRPr sz="1500">
              <a:solidFill>
                <a:srgbClr val="030711"/>
              </a:solidFill>
              <a:highlight>
                <a:srgbClr val="FFFFFF"/>
              </a:highlight>
              <a:latin typeface="Arial"/>
              <a:ea typeface="Arial"/>
              <a:cs typeface="Arial"/>
              <a:sym typeface="Arial"/>
            </a:endParaRPr>
          </a:p>
          <a:p>
            <a:pPr indent="-323850" lvl="0" marL="457200" rtl="0" algn="l">
              <a:lnSpc>
                <a:spcPct val="110000"/>
              </a:lnSpc>
              <a:spcBef>
                <a:spcPts val="0"/>
              </a:spcBef>
              <a:spcAft>
                <a:spcPts val="0"/>
              </a:spcAft>
              <a:buClr>
                <a:srgbClr val="030711"/>
              </a:buClr>
              <a:buSzPts val="1500"/>
              <a:buFont typeface="Arial"/>
              <a:buChar char="●"/>
            </a:pPr>
            <a:r>
              <a:rPr b="1" lang="en" sz="1500">
                <a:solidFill>
                  <a:srgbClr val="030711"/>
                </a:solidFill>
                <a:highlight>
                  <a:srgbClr val="FFFFFF"/>
                </a:highlight>
                <a:latin typeface="Arial"/>
                <a:ea typeface="Arial"/>
                <a:cs typeface="Arial"/>
                <a:sym typeface="Arial"/>
              </a:rPr>
              <a:t>Matrix Seriation</a:t>
            </a:r>
            <a:endParaRPr b="1" sz="1500">
              <a:solidFill>
                <a:srgbClr val="030711"/>
              </a:solidFill>
              <a:highlight>
                <a:srgbClr val="FFFFFF"/>
              </a:highlight>
              <a:latin typeface="Arial"/>
              <a:ea typeface="Arial"/>
              <a:cs typeface="Arial"/>
              <a:sym typeface="Arial"/>
            </a:endParaRPr>
          </a:p>
          <a:p>
            <a:pPr indent="-323850" lvl="1" marL="914400" rtl="0" algn="l">
              <a:lnSpc>
                <a:spcPct val="110000"/>
              </a:lnSpc>
              <a:spcBef>
                <a:spcPts val="0"/>
              </a:spcBef>
              <a:spcAft>
                <a:spcPts val="0"/>
              </a:spcAft>
              <a:buClr>
                <a:srgbClr val="030711"/>
              </a:buClr>
              <a:buSzPts val="1500"/>
              <a:buFont typeface="Arial"/>
              <a:buChar char="○"/>
            </a:pPr>
            <a:r>
              <a:rPr lang="en" sz="1350">
                <a:solidFill>
                  <a:srgbClr val="404040"/>
                </a:solidFill>
                <a:highlight>
                  <a:srgbClr val="FFFFFF"/>
                </a:highlight>
                <a:latin typeface="Arial"/>
                <a:ea typeface="Arial"/>
                <a:cs typeface="Arial"/>
                <a:sym typeface="Arial"/>
              </a:rPr>
              <a:t>rearrange the data to show the inherent clusters clearly. </a:t>
            </a:r>
            <a:endParaRPr sz="1500">
              <a:solidFill>
                <a:srgbClr val="030711"/>
              </a:solidFill>
              <a:highlight>
                <a:srgbClr val="FFFFFF"/>
              </a:highlight>
              <a:latin typeface="Arial"/>
              <a:ea typeface="Arial"/>
              <a:cs typeface="Arial"/>
              <a:sym typeface="Arial"/>
            </a:endParaRPr>
          </a:p>
          <a:p>
            <a:pPr indent="-323850" lvl="0" marL="457200" rtl="0" algn="l">
              <a:lnSpc>
                <a:spcPct val="110000"/>
              </a:lnSpc>
              <a:spcBef>
                <a:spcPts val="0"/>
              </a:spcBef>
              <a:spcAft>
                <a:spcPts val="0"/>
              </a:spcAft>
              <a:buClr>
                <a:srgbClr val="030711"/>
              </a:buClr>
              <a:buSzPts val="1500"/>
              <a:buFont typeface="Arial"/>
              <a:buChar char="●"/>
            </a:pPr>
            <a:r>
              <a:rPr b="1" lang="en" sz="1500">
                <a:solidFill>
                  <a:srgbClr val="030711"/>
                </a:solidFill>
                <a:highlight>
                  <a:srgbClr val="FFFFFF"/>
                </a:highlight>
                <a:latin typeface="Arial"/>
                <a:ea typeface="Arial"/>
                <a:cs typeface="Arial"/>
                <a:sym typeface="Arial"/>
              </a:rPr>
              <a:t>Recursive Bisection</a:t>
            </a:r>
            <a:endParaRPr b="1" sz="1500">
              <a:solidFill>
                <a:srgbClr val="030711"/>
              </a:solidFill>
              <a:highlight>
                <a:srgbClr val="FFFFFF"/>
              </a:highlight>
              <a:latin typeface="Arial"/>
              <a:ea typeface="Arial"/>
              <a:cs typeface="Arial"/>
              <a:sym typeface="Arial"/>
            </a:endParaRPr>
          </a:p>
          <a:p>
            <a:pPr indent="-323850" lvl="1" marL="914400" rtl="0" algn="l">
              <a:lnSpc>
                <a:spcPct val="110000"/>
              </a:lnSpc>
              <a:spcBef>
                <a:spcPts val="0"/>
              </a:spcBef>
              <a:spcAft>
                <a:spcPts val="0"/>
              </a:spcAft>
              <a:buClr>
                <a:srgbClr val="030711"/>
              </a:buClr>
              <a:buSzPts val="1500"/>
              <a:buFont typeface="Arial"/>
              <a:buChar char="○"/>
            </a:pPr>
            <a:r>
              <a:rPr lang="en" sz="1500">
                <a:solidFill>
                  <a:srgbClr val="030711"/>
                </a:solidFill>
                <a:highlight>
                  <a:srgbClr val="FFFFFF"/>
                </a:highlight>
                <a:latin typeface="Arial"/>
                <a:ea typeface="Arial"/>
                <a:cs typeface="Arial"/>
                <a:sym typeface="Arial"/>
              </a:rPr>
              <a:t>Assigning the weights</a:t>
            </a:r>
            <a:endParaRPr sz="1500">
              <a:solidFill>
                <a:srgbClr val="030711"/>
              </a:solidFill>
              <a:highlight>
                <a:srgbClr val="FFFFFF"/>
              </a:highlight>
              <a:latin typeface="Arial"/>
              <a:ea typeface="Arial"/>
              <a:cs typeface="Arial"/>
              <a:sym typeface="Arial"/>
            </a:endParaRPr>
          </a:p>
          <a:p>
            <a:pPr indent="0" lvl="0" marL="457200" rtl="0" algn="l">
              <a:lnSpc>
                <a:spcPct val="110000"/>
              </a:lnSpc>
              <a:spcBef>
                <a:spcPts val="600"/>
              </a:spcBef>
              <a:spcAft>
                <a:spcPts val="0"/>
              </a:spcAft>
              <a:buSzPts val="1300"/>
              <a:buNone/>
            </a:pPr>
            <a:r>
              <a:t/>
            </a:r>
            <a:endParaRPr b="1" sz="1500">
              <a:solidFill>
                <a:srgbClr val="030711"/>
              </a:solidFill>
              <a:highlight>
                <a:srgbClr val="FFFFFF"/>
              </a:highlight>
              <a:latin typeface="Arial"/>
              <a:ea typeface="Arial"/>
              <a:cs typeface="Arial"/>
              <a:sym typeface="Arial"/>
            </a:endParaRPr>
          </a:p>
          <a:p>
            <a:pPr indent="0" lvl="0" marL="914400" rtl="0" algn="l">
              <a:lnSpc>
                <a:spcPct val="105000"/>
              </a:lnSpc>
              <a:spcBef>
                <a:spcPts val="600"/>
              </a:spcBef>
              <a:spcAft>
                <a:spcPts val="1200"/>
              </a:spcAft>
              <a:buSzPts val="1300"/>
              <a:buNone/>
            </a:pPr>
            <a:r>
              <a:t/>
            </a:r>
            <a:endParaRPr sz="900">
              <a:solidFill>
                <a:srgbClr val="000000"/>
              </a:solidFill>
              <a:latin typeface="Helvetica Neue"/>
              <a:ea typeface="Helvetica Neue"/>
              <a:cs typeface="Helvetica Neue"/>
              <a:sym typeface="Helvetica Neue"/>
            </a:endParaRPr>
          </a:p>
        </p:txBody>
      </p:sp>
      <p:pic>
        <p:nvPicPr>
          <p:cNvPr id="396" name="Google Shape;396;p17"/>
          <p:cNvPicPr preferRelativeResize="0"/>
          <p:nvPr/>
        </p:nvPicPr>
        <p:blipFill rotWithShape="1">
          <a:blip r:embed="rId3">
            <a:alphaModFix/>
          </a:blip>
          <a:srcRect b="8076" l="8632" r="7804" t="11801"/>
          <a:stretch/>
        </p:blipFill>
        <p:spPr>
          <a:xfrm>
            <a:off x="3526450" y="1239675"/>
            <a:ext cx="5499075" cy="1976350"/>
          </a:xfrm>
          <a:prstGeom prst="rect">
            <a:avLst/>
          </a:prstGeom>
          <a:noFill/>
          <a:ln>
            <a:noFill/>
          </a:ln>
        </p:spPr>
      </p:pic>
      <p:pic>
        <p:nvPicPr>
          <p:cNvPr id="397" name="Google Shape;397;p17"/>
          <p:cNvPicPr preferRelativeResize="0"/>
          <p:nvPr/>
        </p:nvPicPr>
        <p:blipFill rotWithShape="1">
          <a:blip r:embed="rId4">
            <a:alphaModFix/>
          </a:blip>
          <a:srcRect b="8218" l="8396" r="9609" t="10008"/>
          <a:stretch/>
        </p:blipFill>
        <p:spPr>
          <a:xfrm>
            <a:off x="3526450" y="3240850"/>
            <a:ext cx="5366775" cy="172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ML Model 3: Holt-Winters Smoothing</a:t>
            </a:r>
            <a:endParaRPr/>
          </a:p>
        </p:txBody>
      </p:sp>
      <p:sp>
        <p:nvSpPr>
          <p:cNvPr id="403" name="Google Shape;403;p18"/>
          <p:cNvSpPr txBox="1"/>
          <p:nvPr>
            <p:ph idx="1" type="body"/>
          </p:nvPr>
        </p:nvSpPr>
        <p:spPr>
          <a:xfrm>
            <a:off x="511350" y="2828100"/>
            <a:ext cx="8527500" cy="2099700"/>
          </a:xfrm>
          <a:prstGeom prst="rect">
            <a:avLst/>
          </a:prstGeom>
          <a:noFill/>
          <a:ln>
            <a:noFill/>
          </a:ln>
        </p:spPr>
        <p:txBody>
          <a:bodyPr anchorCtr="0" anchor="t" bIns="91425" lIns="91425" spcFirstLastPara="1" rIns="91425" wrap="square" tIns="91425">
            <a:normAutofit/>
          </a:bodyPr>
          <a:lstStyle/>
          <a:p>
            <a:pPr indent="0" lvl="0" marL="457200" marR="0" rtl="0" algn="l">
              <a:lnSpc>
                <a:spcPct val="90000"/>
              </a:lnSpc>
              <a:spcBef>
                <a:spcPts val="0"/>
              </a:spcBef>
              <a:spcAft>
                <a:spcPts val="0"/>
              </a:spcAft>
              <a:buNone/>
            </a:pPr>
            <a:r>
              <a:rPr lang="en" sz="1700">
                <a:solidFill>
                  <a:srgbClr val="000000"/>
                </a:solidFill>
                <a:latin typeface="Calibri"/>
                <a:ea typeface="Calibri"/>
                <a:cs typeface="Calibri"/>
                <a:sym typeface="Calibri"/>
              </a:rPr>
              <a:t>The Holt-Winters smoothing technique leverages exponential smoothing methods to dynamically adjust asset weights in response to historical time series data in order to achieve the best possible risk-adjusted return.</a:t>
            </a:r>
            <a:endParaRPr sz="1700">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None/>
            </a:pPr>
            <a:r>
              <a:t/>
            </a:r>
            <a:endParaRPr sz="1700">
              <a:solidFill>
                <a:srgbClr val="000000"/>
              </a:solidFill>
              <a:latin typeface="Calibri"/>
              <a:ea typeface="Calibri"/>
              <a:cs typeface="Calibri"/>
              <a:sym typeface="Calibri"/>
            </a:endParaRPr>
          </a:p>
          <a:p>
            <a:pPr indent="0" lvl="0" marL="457200" marR="0" rtl="0" algn="l">
              <a:lnSpc>
                <a:spcPct val="90000"/>
              </a:lnSpc>
              <a:spcBef>
                <a:spcPts val="0"/>
              </a:spcBef>
              <a:spcAft>
                <a:spcPts val="0"/>
              </a:spcAft>
              <a:buNone/>
            </a:pPr>
            <a:r>
              <a:rPr lang="en" sz="1700">
                <a:solidFill>
                  <a:srgbClr val="000000"/>
                </a:solidFill>
                <a:latin typeface="Calibri"/>
                <a:ea typeface="Calibri"/>
                <a:cs typeface="Calibri"/>
                <a:sym typeface="Calibri"/>
              </a:rPr>
              <a:t>The optimized portfolio is then constructed by selecting a subset of assets based on the forecasts generated by the Holt-Winters model, emphasizing assets with favorable risk-return profiles.</a:t>
            </a:r>
            <a:endParaRPr sz="1700">
              <a:solidFill>
                <a:srgbClr val="000000"/>
              </a:solidFill>
              <a:latin typeface="Calibri"/>
              <a:ea typeface="Calibri"/>
              <a:cs typeface="Calibri"/>
              <a:sym typeface="Calibri"/>
            </a:endParaRPr>
          </a:p>
        </p:txBody>
      </p:sp>
      <p:pic>
        <p:nvPicPr>
          <p:cNvPr id="404" name="Google Shape;404;p18"/>
          <p:cNvPicPr preferRelativeResize="0"/>
          <p:nvPr/>
        </p:nvPicPr>
        <p:blipFill rotWithShape="1">
          <a:blip r:embed="rId3">
            <a:alphaModFix/>
          </a:blip>
          <a:srcRect b="0" l="0" r="0" t="0"/>
          <a:stretch/>
        </p:blipFill>
        <p:spPr>
          <a:xfrm>
            <a:off x="3178325" y="1123950"/>
            <a:ext cx="2787350" cy="178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Holt-Winters Smoothing</a:t>
            </a:r>
            <a:endParaRPr/>
          </a:p>
        </p:txBody>
      </p:sp>
      <p:sp>
        <p:nvSpPr>
          <p:cNvPr id="410" name="Google Shape;410;p19"/>
          <p:cNvSpPr txBox="1"/>
          <p:nvPr>
            <p:ph idx="1" type="body"/>
          </p:nvPr>
        </p:nvSpPr>
        <p:spPr>
          <a:xfrm>
            <a:off x="270125" y="1597875"/>
            <a:ext cx="2594700" cy="33960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444444"/>
              </a:buClr>
              <a:buSzPts val="1300"/>
              <a:buFont typeface="Calibri"/>
              <a:buChar char="●"/>
            </a:pPr>
            <a:r>
              <a:rPr lang="en">
                <a:solidFill>
                  <a:srgbClr val="444444"/>
                </a:solidFill>
                <a:highlight>
                  <a:srgbClr val="FFFFFF"/>
                </a:highlight>
                <a:latin typeface="Calibri"/>
                <a:ea typeface="Calibri"/>
                <a:cs typeface="Calibri"/>
                <a:sym typeface="Calibri"/>
              </a:rPr>
              <a:t>The Holt-Winters ES modifies the Holt ES technique so that it can be used in the presence of both trend and seasonality.</a:t>
            </a:r>
            <a:endParaRPr>
              <a:solidFill>
                <a:srgbClr val="444444"/>
              </a:solidFill>
              <a:highlight>
                <a:srgbClr val="FFFFFF"/>
              </a:highlight>
              <a:latin typeface="Calibri"/>
              <a:ea typeface="Calibri"/>
              <a:cs typeface="Calibri"/>
              <a:sym typeface="Calibri"/>
            </a:endParaRPr>
          </a:p>
          <a:p>
            <a:pPr indent="-311150" lvl="0" marL="457200" rtl="0" algn="l">
              <a:lnSpc>
                <a:spcPct val="150000"/>
              </a:lnSpc>
              <a:spcBef>
                <a:spcPts val="0"/>
              </a:spcBef>
              <a:spcAft>
                <a:spcPts val="0"/>
              </a:spcAft>
              <a:buClr>
                <a:srgbClr val="444444"/>
              </a:buClr>
              <a:buSzPts val="1300"/>
              <a:buFont typeface="Calibri"/>
              <a:buChar char="●"/>
            </a:pPr>
            <a:r>
              <a:rPr lang="en">
                <a:solidFill>
                  <a:srgbClr val="444444"/>
                </a:solidFill>
                <a:highlight>
                  <a:srgbClr val="FFFFFF"/>
                </a:highlight>
                <a:latin typeface="Calibri"/>
                <a:ea typeface="Calibri"/>
                <a:cs typeface="Calibri"/>
                <a:sym typeface="Calibri"/>
              </a:rPr>
              <a:t>It estimates the 4 aspects of time series data:</a:t>
            </a:r>
            <a:endParaRPr>
              <a:solidFill>
                <a:srgbClr val="444444"/>
              </a:solidFill>
              <a:highlight>
                <a:srgbClr val="FFFFFF"/>
              </a:highlight>
              <a:latin typeface="Calibri"/>
              <a:ea typeface="Calibri"/>
              <a:cs typeface="Calibri"/>
              <a:sym typeface="Calibri"/>
            </a:endParaRPr>
          </a:p>
          <a:p>
            <a:pPr indent="-311150" lvl="1" marL="914400" rtl="0" algn="l">
              <a:lnSpc>
                <a:spcPct val="150000"/>
              </a:lnSpc>
              <a:spcBef>
                <a:spcPts val="0"/>
              </a:spcBef>
              <a:spcAft>
                <a:spcPts val="0"/>
              </a:spcAft>
              <a:buClr>
                <a:srgbClr val="444444"/>
              </a:buClr>
              <a:buSzPts val="1300"/>
              <a:buFont typeface="Calibri"/>
              <a:buChar char="○"/>
            </a:pPr>
            <a:r>
              <a:rPr lang="en" sz="1300">
                <a:solidFill>
                  <a:srgbClr val="444444"/>
                </a:solidFill>
                <a:highlight>
                  <a:srgbClr val="FFFFFF"/>
                </a:highlight>
                <a:latin typeface="Calibri"/>
                <a:ea typeface="Calibri"/>
                <a:cs typeface="Calibri"/>
                <a:sym typeface="Calibri"/>
              </a:rPr>
              <a:t>Level</a:t>
            </a:r>
            <a:endParaRPr sz="1300">
              <a:solidFill>
                <a:srgbClr val="444444"/>
              </a:solidFill>
              <a:highlight>
                <a:srgbClr val="FFFFFF"/>
              </a:highlight>
              <a:latin typeface="Calibri"/>
              <a:ea typeface="Calibri"/>
              <a:cs typeface="Calibri"/>
              <a:sym typeface="Calibri"/>
            </a:endParaRPr>
          </a:p>
          <a:p>
            <a:pPr indent="-311150" lvl="1" marL="914400" rtl="0" algn="l">
              <a:lnSpc>
                <a:spcPct val="150000"/>
              </a:lnSpc>
              <a:spcBef>
                <a:spcPts val="0"/>
              </a:spcBef>
              <a:spcAft>
                <a:spcPts val="0"/>
              </a:spcAft>
              <a:buClr>
                <a:srgbClr val="444444"/>
              </a:buClr>
              <a:buSzPts val="1300"/>
              <a:buFont typeface="Calibri"/>
              <a:buChar char="○"/>
            </a:pPr>
            <a:r>
              <a:rPr lang="en" sz="1300">
                <a:solidFill>
                  <a:srgbClr val="444444"/>
                </a:solidFill>
                <a:highlight>
                  <a:srgbClr val="FFFFFF"/>
                </a:highlight>
                <a:latin typeface="Calibri"/>
                <a:ea typeface="Calibri"/>
                <a:cs typeface="Calibri"/>
                <a:sym typeface="Calibri"/>
              </a:rPr>
              <a:t>Trend</a:t>
            </a:r>
            <a:endParaRPr sz="1300">
              <a:solidFill>
                <a:srgbClr val="444444"/>
              </a:solidFill>
              <a:highlight>
                <a:srgbClr val="FFFFFF"/>
              </a:highlight>
              <a:latin typeface="Calibri"/>
              <a:ea typeface="Calibri"/>
              <a:cs typeface="Calibri"/>
              <a:sym typeface="Calibri"/>
            </a:endParaRPr>
          </a:p>
          <a:p>
            <a:pPr indent="-311150" lvl="1" marL="914400" rtl="0" algn="l">
              <a:lnSpc>
                <a:spcPct val="150000"/>
              </a:lnSpc>
              <a:spcBef>
                <a:spcPts val="0"/>
              </a:spcBef>
              <a:spcAft>
                <a:spcPts val="0"/>
              </a:spcAft>
              <a:buClr>
                <a:srgbClr val="444444"/>
              </a:buClr>
              <a:buSzPts val="1300"/>
              <a:buFont typeface="Calibri"/>
              <a:buChar char="○"/>
            </a:pPr>
            <a:r>
              <a:rPr lang="en" sz="1300">
                <a:solidFill>
                  <a:srgbClr val="444444"/>
                </a:solidFill>
                <a:highlight>
                  <a:srgbClr val="FFFFFF"/>
                </a:highlight>
                <a:latin typeface="Calibri"/>
                <a:ea typeface="Calibri"/>
                <a:cs typeface="Calibri"/>
                <a:sym typeface="Calibri"/>
              </a:rPr>
              <a:t>Seasonality</a:t>
            </a:r>
            <a:endParaRPr sz="1300">
              <a:solidFill>
                <a:srgbClr val="444444"/>
              </a:solidFill>
              <a:highlight>
                <a:srgbClr val="FFFFFF"/>
              </a:highlight>
              <a:latin typeface="Calibri"/>
              <a:ea typeface="Calibri"/>
              <a:cs typeface="Calibri"/>
              <a:sym typeface="Calibri"/>
            </a:endParaRPr>
          </a:p>
          <a:p>
            <a:pPr indent="-311150" lvl="1" marL="914400" rtl="0" algn="l">
              <a:lnSpc>
                <a:spcPct val="150000"/>
              </a:lnSpc>
              <a:spcBef>
                <a:spcPts val="0"/>
              </a:spcBef>
              <a:spcAft>
                <a:spcPts val="0"/>
              </a:spcAft>
              <a:buClr>
                <a:srgbClr val="444444"/>
              </a:buClr>
              <a:buSzPts val="1300"/>
              <a:buFont typeface="Calibri"/>
              <a:buChar char="○"/>
            </a:pPr>
            <a:r>
              <a:rPr lang="en" sz="1300">
                <a:solidFill>
                  <a:srgbClr val="444444"/>
                </a:solidFill>
                <a:highlight>
                  <a:srgbClr val="FFFFFF"/>
                </a:highlight>
                <a:latin typeface="Calibri"/>
                <a:ea typeface="Calibri"/>
                <a:cs typeface="Calibri"/>
                <a:sym typeface="Calibri"/>
              </a:rPr>
              <a:t>Noise</a:t>
            </a:r>
            <a:endParaRPr sz="1300">
              <a:solidFill>
                <a:srgbClr val="444444"/>
              </a:solidFill>
              <a:highlight>
                <a:srgbClr val="FFFFFF"/>
              </a:highlight>
              <a:latin typeface="Calibri"/>
              <a:ea typeface="Calibri"/>
              <a:cs typeface="Calibri"/>
              <a:sym typeface="Calibri"/>
            </a:endParaRPr>
          </a:p>
          <a:p>
            <a:pPr indent="0" lvl="0" marL="0" rtl="0" algn="l">
              <a:lnSpc>
                <a:spcPct val="150000"/>
              </a:lnSpc>
              <a:spcBef>
                <a:spcPts val="1800"/>
              </a:spcBef>
              <a:spcAft>
                <a:spcPts val="0"/>
              </a:spcAft>
              <a:buSzPts val="1300"/>
              <a:buNone/>
            </a:pPr>
            <a:r>
              <a:t/>
            </a:r>
            <a:endParaRPr>
              <a:solidFill>
                <a:srgbClr val="444444"/>
              </a:solidFill>
              <a:highlight>
                <a:srgbClr val="FFFFFF"/>
              </a:highlight>
              <a:latin typeface="Calibri"/>
              <a:ea typeface="Calibri"/>
              <a:cs typeface="Calibri"/>
              <a:sym typeface="Calibri"/>
            </a:endParaRPr>
          </a:p>
          <a:p>
            <a:pPr indent="0" lvl="0" marL="0" rtl="0" algn="l">
              <a:lnSpc>
                <a:spcPct val="115000"/>
              </a:lnSpc>
              <a:spcBef>
                <a:spcPts val="1800"/>
              </a:spcBef>
              <a:spcAft>
                <a:spcPts val="0"/>
              </a:spcAft>
              <a:buSzPts val="1300"/>
              <a:buNone/>
            </a:pPr>
            <a:r>
              <a:t/>
            </a:r>
            <a:endParaRPr sz="1200">
              <a:solidFill>
                <a:srgbClr val="000000"/>
              </a:solidFill>
              <a:latin typeface="Calibri"/>
              <a:ea typeface="Calibri"/>
              <a:cs typeface="Calibri"/>
              <a:sym typeface="Calibri"/>
            </a:endParaRPr>
          </a:p>
          <a:p>
            <a:pPr indent="0" lvl="0" marL="0" rtl="0" algn="l">
              <a:lnSpc>
                <a:spcPct val="105000"/>
              </a:lnSpc>
              <a:spcBef>
                <a:spcPts val="0"/>
              </a:spcBef>
              <a:spcAft>
                <a:spcPts val="1200"/>
              </a:spcAft>
              <a:buSzPts val="597"/>
              <a:buNone/>
            </a:pPr>
            <a:r>
              <a:t/>
            </a:r>
            <a:endParaRPr sz="1000">
              <a:latin typeface="Calibri"/>
              <a:ea typeface="Calibri"/>
              <a:cs typeface="Calibri"/>
              <a:sym typeface="Calibri"/>
            </a:endParaRPr>
          </a:p>
        </p:txBody>
      </p:sp>
      <p:pic>
        <p:nvPicPr>
          <p:cNvPr id="411" name="Google Shape;411;p19"/>
          <p:cNvPicPr preferRelativeResize="0"/>
          <p:nvPr/>
        </p:nvPicPr>
        <p:blipFill rotWithShape="1">
          <a:blip r:embed="rId3">
            <a:alphaModFix/>
          </a:blip>
          <a:srcRect b="8074" l="8414" r="9723" t="9760"/>
          <a:stretch/>
        </p:blipFill>
        <p:spPr>
          <a:xfrm>
            <a:off x="3518200" y="1173500"/>
            <a:ext cx="5391576" cy="1819225"/>
          </a:xfrm>
          <a:prstGeom prst="rect">
            <a:avLst/>
          </a:prstGeom>
          <a:noFill/>
          <a:ln>
            <a:noFill/>
          </a:ln>
        </p:spPr>
      </p:pic>
      <p:pic>
        <p:nvPicPr>
          <p:cNvPr id="412" name="Google Shape;412;p19"/>
          <p:cNvPicPr preferRelativeResize="0"/>
          <p:nvPr/>
        </p:nvPicPr>
        <p:blipFill rotWithShape="1">
          <a:blip r:embed="rId4">
            <a:alphaModFix/>
          </a:blip>
          <a:srcRect b="7781" l="8102" r="9380" t="10636"/>
          <a:stretch/>
        </p:blipFill>
        <p:spPr>
          <a:xfrm>
            <a:off x="3538863" y="3158100"/>
            <a:ext cx="5350251" cy="1769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Introduction</a:t>
            </a:r>
            <a:endParaRPr/>
          </a:p>
        </p:txBody>
      </p:sp>
      <p:sp>
        <p:nvSpPr>
          <p:cNvPr id="284" name="Google Shape;284;p2"/>
          <p:cNvSpPr txBox="1"/>
          <p:nvPr>
            <p:ph idx="1" type="body"/>
          </p:nvPr>
        </p:nvSpPr>
        <p:spPr>
          <a:xfrm>
            <a:off x="506375" y="1300950"/>
            <a:ext cx="5115600" cy="33678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1400"/>
              <a:t>Harry Markowitz introduces Modern Portfolio Theory in 1952, in which his model aims to: </a:t>
            </a:r>
            <a:endParaRPr sz="1400"/>
          </a:p>
          <a:p>
            <a:pPr indent="-317500" lvl="1" marL="914400" rtl="0" algn="l">
              <a:lnSpc>
                <a:spcPct val="115000"/>
              </a:lnSpc>
              <a:spcBef>
                <a:spcPts val="0"/>
              </a:spcBef>
              <a:spcAft>
                <a:spcPts val="0"/>
              </a:spcAft>
              <a:buSzPts val="1400"/>
              <a:buChar char="○"/>
            </a:pPr>
            <a:r>
              <a:rPr lang="en" sz="1400"/>
              <a:t>Maximize expected returns for a given level of risk, or</a:t>
            </a:r>
            <a:endParaRPr sz="1400"/>
          </a:p>
          <a:p>
            <a:pPr indent="-317500" lvl="1" marL="914400" rtl="0" algn="l">
              <a:lnSpc>
                <a:spcPct val="115000"/>
              </a:lnSpc>
              <a:spcBef>
                <a:spcPts val="0"/>
              </a:spcBef>
              <a:spcAft>
                <a:spcPts val="0"/>
              </a:spcAft>
              <a:buSzPts val="1400"/>
              <a:buChar char="○"/>
            </a:pPr>
            <a:r>
              <a:rPr lang="en" sz="1400"/>
              <a:t>Minimize risk for a targeted level of expected returns. </a:t>
            </a:r>
            <a:endParaRPr sz="1400"/>
          </a:p>
          <a:p>
            <a:pPr indent="-317500" lvl="0" marL="457200" rtl="0" algn="l">
              <a:lnSpc>
                <a:spcPct val="115000"/>
              </a:lnSpc>
              <a:spcBef>
                <a:spcPts val="0"/>
              </a:spcBef>
              <a:spcAft>
                <a:spcPts val="0"/>
              </a:spcAft>
              <a:buSzPts val="1400"/>
              <a:buChar char="●"/>
            </a:pPr>
            <a:r>
              <a:rPr lang="en" sz="1400"/>
              <a:t>Despite efficiency of Markowitz model, it has limitations in capturing higher moments of return distributions. </a:t>
            </a:r>
            <a:endParaRPr sz="1400"/>
          </a:p>
          <a:p>
            <a:pPr indent="-317500" lvl="0" marL="457200" rtl="0" algn="l">
              <a:lnSpc>
                <a:spcPct val="115000"/>
              </a:lnSpc>
              <a:spcBef>
                <a:spcPts val="0"/>
              </a:spcBef>
              <a:spcAft>
                <a:spcPts val="0"/>
              </a:spcAft>
              <a:buSzPts val="1400"/>
              <a:buChar char="●"/>
            </a:pPr>
            <a:r>
              <a:rPr lang="en" sz="1400"/>
              <a:t>The goal of our research is to explore various classical portfolio optimization and machine learning-based strategies. </a:t>
            </a:r>
            <a:endParaRPr sz="1400"/>
          </a:p>
        </p:txBody>
      </p:sp>
      <p:pic>
        <p:nvPicPr>
          <p:cNvPr id="285" name="Google Shape;285;p2"/>
          <p:cNvPicPr preferRelativeResize="0"/>
          <p:nvPr/>
        </p:nvPicPr>
        <p:blipFill rotWithShape="1">
          <a:blip r:embed="rId3">
            <a:alphaModFix/>
          </a:blip>
          <a:srcRect b="0" l="0" r="0" t="0"/>
          <a:stretch/>
        </p:blipFill>
        <p:spPr>
          <a:xfrm>
            <a:off x="5810250" y="887847"/>
            <a:ext cx="2524050" cy="33678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ML Model 4: Autoencoder</a:t>
            </a:r>
            <a:endParaRPr/>
          </a:p>
        </p:txBody>
      </p:sp>
      <p:sp>
        <p:nvSpPr>
          <p:cNvPr id="418" name="Google Shape;418;p20"/>
          <p:cNvSpPr txBox="1"/>
          <p:nvPr>
            <p:ph idx="1" type="body"/>
          </p:nvPr>
        </p:nvSpPr>
        <p:spPr>
          <a:xfrm>
            <a:off x="1303800" y="1275900"/>
            <a:ext cx="5530500" cy="3641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n">
                <a:latin typeface="Calibri"/>
                <a:ea typeface="Calibri"/>
                <a:cs typeface="Calibri"/>
                <a:sym typeface="Calibri"/>
              </a:rPr>
              <a:t>Autoencoder steps:</a:t>
            </a:r>
            <a:endParaRPr>
              <a:latin typeface="Calibri"/>
              <a:ea typeface="Calibri"/>
              <a:cs typeface="Calibri"/>
              <a:sym typeface="Calibri"/>
            </a:endParaRPr>
          </a:p>
          <a:p>
            <a:pPr indent="-311150" lvl="0" marL="457200" rtl="0" algn="l">
              <a:lnSpc>
                <a:spcPct val="115000"/>
              </a:lnSpc>
              <a:spcBef>
                <a:spcPts val="1200"/>
              </a:spcBef>
              <a:spcAft>
                <a:spcPts val="0"/>
              </a:spcAft>
              <a:buSzPts val="1300"/>
              <a:buFont typeface="Calibri"/>
              <a:buAutoNum type="arabicPeriod"/>
            </a:pPr>
            <a:r>
              <a:rPr lang="en">
                <a:latin typeface="Calibri"/>
                <a:ea typeface="Calibri"/>
                <a:cs typeface="Calibri"/>
                <a:sym typeface="Calibri"/>
              </a:rPr>
              <a:t>Encoding/Compression: The encoder takes the input data and maps it to a lower-dimensional representation. This compressed representation is known as the bottleneck or latent space and captures the most important features of the input data. </a:t>
            </a:r>
            <a:endParaRPr>
              <a:latin typeface="Calibri"/>
              <a:ea typeface="Calibri"/>
              <a:cs typeface="Calibri"/>
              <a:sym typeface="Calibri"/>
            </a:endParaRPr>
          </a:p>
          <a:p>
            <a:pPr indent="0" lvl="0" marL="457200" rtl="0" algn="l">
              <a:lnSpc>
                <a:spcPct val="115000"/>
              </a:lnSpc>
              <a:spcBef>
                <a:spcPts val="1200"/>
              </a:spcBef>
              <a:spcAft>
                <a:spcPts val="0"/>
              </a:spcAft>
              <a:buSzPts val="1300"/>
              <a:buNone/>
            </a:pPr>
            <a:r>
              <a:t/>
            </a:r>
            <a:endParaRPr>
              <a:latin typeface="Calibri"/>
              <a:ea typeface="Calibri"/>
              <a:cs typeface="Calibri"/>
              <a:sym typeface="Calibri"/>
            </a:endParaRPr>
          </a:p>
          <a:p>
            <a:pPr indent="-311150" lvl="0" marL="457200" rtl="0" algn="l">
              <a:lnSpc>
                <a:spcPct val="115000"/>
              </a:lnSpc>
              <a:spcBef>
                <a:spcPts val="1200"/>
              </a:spcBef>
              <a:spcAft>
                <a:spcPts val="0"/>
              </a:spcAft>
              <a:buSzPts val="1300"/>
              <a:buFont typeface="Calibri"/>
              <a:buAutoNum type="arabicPeriod"/>
            </a:pPr>
            <a:r>
              <a:rPr lang="en">
                <a:latin typeface="Calibri"/>
                <a:ea typeface="Calibri"/>
                <a:cs typeface="Calibri"/>
                <a:sym typeface="Calibri"/>
              </a:rPr>
              <a:t>Decoding: The decoder takes the compressed representation of the latent space and reconstructs the original input data, aiming to generate minimize the difference between the input data and the reconstructed output using a loss function. </a:t>
            </a:r>
            <a:endParaRPr>
              <a:latin typeface="Calibri"/>
              <a:ea typeface="Calibri"/>
              <a:cs typeface="Calibri"/>
              <a:sym typeface="Calibri"/>
            </a:endParaRPr>
          </a:p>
          <a:p>
            <a:pPr indent="0" lvl="0" marL="0" rtl="0" algn="l">
              <a:lnSpc>
                <a:spcPct val="115000"/>
              </a:lnSpc>
              <a:spcBef>
                <a:spcPts val="1200"/>
              </a:spcBef>
              <a:spcAft>
                <a:spcPts val="0"/>
              </a:spcAft>
              <a:buSzPts val="1300"/>
              <a:buNone/>
            </a:pPr>
            <a:r>
              <a:rPr lang="en">
                <a:latin typeface="Calibri"/>
                <a:ea typeface="Calibri"/>
                <a:cs typeface="Calibri"/>
                <a:sym typeface="Calibri"/>
              </a:rPr>
              <a:t>The optimal weights for the portfolio are determined based on the communal information and differences between the input data and the reconstructed data.</a:t>
            </a:r>
            <a:endParaRPr>
              <a:latin typeface="Calibri"/>
              <a:ea typeface="Calibri"/>
              <a:cs typeface="Calibri"/>
              <a:sym typeface="Calibri"/>
            </a:endParaRPr>
          </a:p>
          <a:p>
            <a:pPr indent="0" lvl="0" marL="0" rtl="0" algn="l">
              <a:lnSpc>
                <a:spcPct val="115000"/>
              </a:lnSpc>
              <a:spcBef>
                <a:spcPts val="1200"/>
              </a:spcBef>
              <a:spcAft>
                <a:spcPts val="1200"/>
              </a:spcAft>
              <a:buSzPts val="1300"/>
              <a:buNone/>
            </a:pPr>
            <a:r>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Autoencoder</a:t>
            </a:r>
            <a:endParaRPr/>
          </a:p>
        </p:txBody>
      </p:sp>
      <p:sp>
        <p:nvSpPr>
          <p:cNvPr id="424" name="Google Shape;424;p21"/>
          <p:cNvSpPr txBox="1"/>
          <p:nvPr>
            <p:ph idx="1" type="body"/>
          </p:nvPr>
        </p:nvSpPr>
        <p:spPr>
          <a:xfrm>
            <a:off x="270125" y="3063500"/>
            <a:ext cx="3074400" cy="1893000"/>
          </a:xfrm>
          <a:prstGeom prst="rect">
            <a:avLst/>
          </a:prstGeom>
          <a:noFill/>
          <a:ln>
            <a:noFill/>
          </a:ln>
        </p:spPr>
        <p:txBody>
          <a:bodyPr anchorCtr="0" anchor="t" bIns="91425" lIns="91425" spcFirstLastPara="1" rIns="91425" wrap="square" tIns="91425">
            <a:noAutofit/>
          </a:bodyPr>
          <a:lstStyle/>
          <a:p>
            <a:pPr indent="-304800" lvl="0" marL="457200" rtl="0" algn="l">
              <a:lnSpc>
                <a:spcPct val="105000"/>
              </a:lnSpc>
              <a:spcBef>
                <a:spcPts val="0"/>
              </a:spcBef>
              <a:spcAft>
                <a:spcPts val="0"/>
              </a:spcAft>
              <a:buSzPts val="1200"/>
              <a:buFont typeface="Calibri"/>
              <a:buChar char="●"/>
            </a:pPr>
            <a:r>
              <a:rPr lang="en" sz="1200">
                <a:latin typeface="Calibri"/>
                <a:ea typeface="Calibri"/>
                <a:cs typeface="Calibri"/>
                <a:sym typeface="Calibri"/>
              </a:rPr>
              <a:t>In this implementation, we go from 180 data points, to 25 and back to 180 between the encoder and decoder layer.</a:t>
            </a:r>
            <a:endParaRPr sz="1200">
              <a:latin typeface="Calibri"/>
              <a:ea typeface="Calibri"/>
              <a:cs typeface="Calibri"/>
              <a:sym typeface="Calibri"/>
            </a:endParaRPr>
          </a:p>
          <a:p>
            <a:pPr indent="-304800" lvl="0" marL="457200" rtl="0" algn="l">
              <a:lnSpc>
                <a:spcPct val="105000"/>
              </a:lnSpc>
              <a:spcBef>
                <a:spcPts val="0"/>
              </a:spcBef>
              <a:spcAft>
                <a:spcPts val="0"/>
              </a:spcAft>
              <a:buSzPts val="1200"/>
              <a:buFont typeface="Calibri"/>
              <a:buChar char="●"/>
            </a:pPr>
            <a:r>
              <a:rPr lang="en" sz="1200">
                <a:latin typeface="Calibri"/>
                <a:ea typeface="Calibri"/>
                <a:cs typeface="Calibri"/>
                <a:sym typeface="Calibri"/>
              </a:rPr>
              <a:t>For the encoder, the activation function is ReLu, and for the decoder it is Linear.</a:t>
            </a:r>
            <a:endParaRPr sz="1200">
              <a:latin typeface="Calibri"/>
              <a:ea typeface="Calibri"/>
              <a:cs typeface="Calibri"/>
              <a:sym typeface="Calibri"/>
            </a:endParaRPr>
          </a:p>
          <a:p>
            <a:pPr indent="-304800" lvl="0" marL="457200" rtl="0" algn="l">
              <a:lnSpc>
                <a:spcPct val="105000"/>
              </a:lnSpc>
              <a:spcBef>
                <a:spcPts val="0"/>
              </a:spcBef>
              <a:spcAft>
                <a:spcPts val="0"/>
              </a:spcAft>
              <a:buSzPts val="1200"/>
              <a:buFont typeface="Calibri"/>
              <a:buChar char="●"/>
            </a:pPr>
            <a:r>
              <a:rPr lang="en" sz="1200">
                <a:latin typeface="Calibri"/>
                <a:ea typeface="Calibri"/>
                <a:cs typeface="Calibri"/>
                <a:sym typeface="Calibri"/>
              </a:rPr>
              <a:t>The optimiser function to choose the weights is MSE (mean squared error).</a:t>
            </a:r>
            <a:endParaRPr sz="1200">
              <a:latin typeface="Calibri"/>
              <a:ea typeface="Calibri"/>
              <a:cs typeface="Calibri"/>
              <a:sym typeface="Calibri"/>
            </a:endParaRPr>
          </a:p>
        </p:txBody>
      </p:sp>
      <p:pic>
        <p:nvPicPr>
          <p:cNvPr id="425" name="Google Shape;425;p21"/>
          <p:cNvPicPr preferRelativeResize="0"/>
          <p:nvPr/>
        </p:nvPicPr>
        <p:blipFill rotWithShape="1">
          <a:blip r:embed="rId3">
            <a:alphaModFix/>
          </a:blip>
          <a:srcRect b="0" l="0" r="0" t="0"/>
          <a:stretch/>
        </p:blipFill>
        <p:spPr>
          <a:xfrm>
            <a:off x="270125" y="1394850"/>
            <a:ext cx="3074400" cy="1597875"/>
          </a:xfrm>
          <a:prstGeom prst="rect">
            <a:avLst/>
          </a:prstGeom>
          <a:noFill/>
          <a:ln>
            <a:noFill/>
          </a:ln>
        </p:spPr>
      </p:pic>
      <p:pic>
        <p:nvPicPr>
          <p:cNvPr id="426" name="Google Shape;426;p21"/>
          <p:cNvPicPr preferRelativeResize="0"/>
          <p:nvPr/>
        </p:nvPicPr>
        <p:blipFill rotWithShape="1">
          <a:blip r:embed="rId4">
            <a:alphaModFix/>
          </a:blip>
          <a:srcRect b="8073" l="9050" r="8447" t="12058"/>
          <a:stretch/>
        </p:blipFill>
        <p:spPr>
          <a:xfrm>
            <a:off x="3997825" y="2894250"/>
            <a:ext cx="4845801" cy="2017700"/>
          </a:xfrm>
          <a:prstGeom prst="rect">
            <a:avLst/>
          </a:prstGeom>
          <a:noFill/>
          <a:ln>
            <a:noFill/>
          </a:ln>
        </p:spPr>
      </p:pic>
      <p:pic>
        <p:nvPicPr>
          <p:cNvPr id="427" name="Google Shape;427;p21"/>
          <p:cNvPicPr preferRelativeResize="0"/>
          <p:nvPr/>
        </p:nvPicPr>
        <p:blipFill rotWithShape="1">
          <a:blip r:embed="rId5">
            <a:alphaModFix/>
          </a:blip>
          <a:srcRect b="8385" l="8950" r="9455" t="9240"/>
          <a:stretch/>
        </p:blipFill>
        <p:spPr>
          <a:xfrm>
            <a:off x="3997825" y="421000"/>
            <a:ext cx="4754826" cy="224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2"/>
          <p:cNvSpPr txBox="1"/>
          <p:nvPr>
            <p:ph type="title"/>
          </p:nvPr>
        </p:nvSpPr>
        <p:spPr>
          <a:xfrm>
            <a:off x="1143950" y="7280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Results (Global Equity) </a:t>
            </a:r>
            <a:r>
              <a:rPr lang="en" sz="1300"/>
              <a:t>(2013-2023)</a:t>
            </a:r>
            <a:endParaRPr/>
          </a:p>
        </p:txBody>
      </p:sp>
      <p:pic>
        <p:nvPicPr>
          <p:cNvPr id="433" name="Google Shape;433;p22"/>
          <p:cNvPicPr preferRelativeResize="0"/>
          <p:nvPr/>
        </p:nvPicPr>
        <p:blipFill rotWithShape="1">
          <a:blip r:embed="rId3">
            <a:alphaModFix/>
          </a:blip>
          <a:srcRect b="0" l="0" r="0" t="0"/>
          <a:stretch/>
        </p:blipFill>
        <p:spPr>
          <a:xfrm>
            <a:off x="868680" y="1354300"/>
            <a:ext cx="3712464" cy="2350007"/>
          </a:xfrm>
          <a:prstGeom prst="rect">
            <a:avLst/>
          </a:prstGeom>
          <a:noFill/>
          <a:ln>
            <a:noFill/>
          </a:ln>
        </p:spPr>
      </p:pic>
      <p:pic>
        <p:nvPicPr>
          <p:cNvPr id="434" name="Google Shape;434;p22"/>
          <p:cNvPicPr preferRelativeResize="0"/>
          <p:nvPr/>
        </p:nvPicPr>
        <p:blipFill rotWithShape="1">
          <a:blip r:embed="rId4">
            <a:alphaModFix/>
          </a:blip>
          <a:srcRect b="0" l="0" r="0" t="0"/>
          <a:stretch/>
        </p:blipFill>
        <p:spPr>
          <a:xfrm>
            <a:off x="4745736" y="1354300"/>
            <a:ext cx="3712465" cy="2350007"/>
          </a:xfrm>
          <a:prstGeom prst="rect">
            <a:avLst/>
          </a:prstGeom>
          <a:noFill/>
          <a:ln>
            <a:noFill/>
          </a:ln>
        </p:spPr>
      </p:pic>
      <p:pic>
        <p:nvPicPr>
          <p:cNvPr id="435" name="Google Shape;435;p22"/>
          <p:cNvPicPr preferRelativeResize="0"/>
          <p:nvPr/>
        </p:nvPicPr>
        <p:blipFill rotWithShape="1">
          <a:blip r:embed="rId5">
            <a:alphaModFix/>
          </a:blip>
          <a:srcRect b="0" l="0" r="0" t="0"/>
          <a:stretch/>
        </p:blipFill>
        <p:spPr>
          <a:xfrm>
            <a:off x="1408175" y="3842766"/>
            <a:ext cx="6327649" cy="1115568"/>
          </a:xfrm>
          <a:prstGeom prst="rect">
            <a:avLst/>
          </a:prstGeom>
          <a:noFill/>
          <a:ln>
            <a:noFill/>
          </a:ln>
        </p:spPr>
      </p:pic>
      <p:sp>
        <p:nvSpPr>
          <p:cNvPr id="436" name="Google Shape;436;p22"/>
          <p:cNvSpPr/>
          <p:nvPr/>
        </p:nvSpPr>
        <p:spPr>
          <a:xfrm>
            <a:off x="3288375" y="3953035"/>
            <a:ext cx="640500" cy="10557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437" name="Google Shape;437;p22"/>
          <p:cNvSpPr/>
          <p:nvPr/>
        </p:nvSpPr>
        <p:spPr>
          <a:xfrm>
            <a:off x="7082275" y="3953035"/>
            <a:ext cx="640500" cy="10557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3"/>
          <p:cNvSpPr txBox="1"/>
          <p:nvPr>
            <p:ph type="title"/>
          </p:nvPr>
        </p:nvSpPr>
        <p:spPr>
          <a:xfrm>
            <a:off x="1143950" y="7280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Results (Global Equity) </a:t>
            </a:r>
            <a:r>
              <a:rPr lang="en" sz="1300"/>
              <a:t>(2013-2023)</a:t>
            </a:r>
            <a:endParaRPr/>
          </a:p>
        </p:txBody>
      </p:sp>
      <p:sp>
        <p:nvSpPr>
          <p:cNvPr id="443" name="Google Shape;443;p23"/>
          <p:cNvSpPr txBox="1"/>
          <p:nvPr>
            <p:ph idx="1" type="body"/>
          </p:nvPr>
        </p:nvSpPr>
        <p:spPr>
          <a:xfrm>
            <a:off x="1056750" y="1727375"/>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444" name="Google Shape;444;p23"/>
          <p:cNvPicPr preferRelativeResize="0"/>
          <p:nvPr/>
        </p:nvPicPr>
        <p:blipFill rotWithShape="1">
          <a:blip r:embed="rId3">
            <a:alphaModFix/>
          </a:blip>
          <a:srcRect b="0" l="0" r="0" t="0"/>
          <a:stretch/>
        </p:blipFill>
        <p:spPr>
          <a:xfrm>
            <a:off x="1028037" y="1338850"/>
            <a:ext cx="7087925" cy="3604626"/>
          </a:xfrm>
          <a:prstGeom prst="rect">
            <a:avLst/>
          </a:prstGeom>
          <a:noFill/>
          <a:ln>
            <a:noFill/>
          </a:ln>
        </p:spPr>
      </p:pic>
      <p:sp>
        <p:nvSpPr>
          <p:cNvPr id="445" name="Google Shape;445;p23"/>
          <p:cNvSpPr txBox="1"/>
          <p:nvPr/>
        </p:nvSpPr>
        <p:spPr>
          <a:xfrm>
            <a:off x="7677650" y="1505750"/>
            <a:ext cx="605700" cy="4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101.84%</a:t>
            </a:r>
            <a:endParaRPr b="1" i="0" sz="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(7.28%)</a:t>
            </a:r>
            <a:endParaRPr b="1" i="0" sz="600" u="none" cap="none" strike="noStrike">
              <a:solidFill>
                <a:schemeClr val="dk2"/>
              </a:solidFill>
              <a:latin typeface="Nunito"/>
              <a:ea typeface="Nunito"/>
              <a:cs typeface="Nunito"/>
              <a:sym typeface="Nunito"/>
            </a:endParaRPr>
          </a:p>
        </p:txBody>
      </p:sp>
      <p:sp>
        <p:nvSpPr>
          <p:cNvPr id="446" name="Google Shape;446;p23"/>
          <p:cNvSpPr txBox="1"/>
          <p:nvPr/>
        </p:nvSpPr>
        <p:spPr>
          <a:xfrm>
            <a:off x="7677650" y="2356650"/>
            <a:ext cx="605700" cy="4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66.94%</a:t>
            </a:r>
            <a:endParaRPr b="1" i="0" sz="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(5.26%)</a:t>
            </a:r>
            <a:endParaRPr b="1" i="0" sz="600" u="none" cap="none" strike="noStrike">
              <a:solidFill>
                <a:schemeClr val="dk2"/>
              </a:solidFill>
              <a:latin typeface="Nunito"/>
              <a:ea typeface="Nunito"/>
              <a:cs typeface="Nunito"/>
              <a:sym typeface="Nunito"/>
            </a:endParaRPr>
          </a:p>
        </p:txBody>
      </p:sp>
      <p:sp>
        <p:nvSpPr>
          <p:cNvPr id="447" name="Google Shape;447;p23"/>
          <p:cNvSpPr txBox="1"/>
          <p:nvPr/>
        </p:nvSpPr>
        <p:spPr>
          <a:xfrm>
            <a:off x="7677650" y="2783075"/>
            <a:ext cx="605700" cy="4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49.88%</a:t>
            </a:r>
            <a:endParaRPr b="1" i="0" sz="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(4.13%)</a:t>
            </a:r>
            <a:endParaRPr b="1" i="0" sz="600" u="none" cap="none" strike="noStrike">
              <a:solidFill>
                <a:schemeClr val="dk2"/>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4"/>
          <p:cNvSpPr txBox="1"/>
          <p:nvPr>
            <p:ph type="title"/>
          </p:nvPr>
        </p:nvSpPr>
        <p:spPr>
          <a:xfrm>
            <a:off x="1143950" y="7280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Results (US Sector ETFs) </a:t>
            </a:r>
            <a:r>
              <a:rPr lang="en" sz="1300"/>
              <a:t>(2013-2023)</a:t>
            </a:r>
            <a:endParaRPr/>
          </a:p>
        </p:txBody>
      </p:sp>
      <p:pic>
        <p:nvPicPr>
          <p:cNvPr id="453" name="Google Shape;453;p24"/>
          <p:cNvPicPr preferRelativeResize="0"/>
          <p:nvPr/>
        </p:nvPicPr>
        <p:blipFill rotWithShape="1">
          <a:blip r:embed="rId3">
            <a:alphaModFix/>
          </a:blip>
          <a:srcRect b="0" l="0" r="0" t="0"/>
          <a:stretch/>
        </p:blipFill>
        <p:spPr>
          <a:xfrm>
            <a:off x="864650" y="1348150"/>
            <a:ext cx="3713013" cy="2350007"/>
          </a:xfrm>
          <a:prstGeom prst="rect">
            <a:avLst/>
          </a:prstGeom>
          <a:noFill/>
          <a:ln>
            <a:noFill/>
          </a:ln>
        </p:spPr>
      </p:pic>
      <p:pic>
        <p:nvPicPr>
          <p:cNvPr id="454" name="Google Shape;454;p24"/>
          <p:cNvPicPr preferRelativeResize="0"/>
          <p:nvPr/>
        </p:nvPicPr>
        <p:blipFill rotWithShape="1">
          <a:blip r:embed="rId4">
            <a:alphaModFix/>
          </a:blip>
          <a:srcRect b="0" l="0" r="0" t="0"/>
          <a:stretch/>
        </p:blipFill>
        <p:spPr>
          <a:xfrm>
            <a:off x="4741284" y="1350369"/>
            <a:ext cx="3712465" cy="2345576"/>
          </a:xfrm>
          <a:prstGeom prst="rect">
            <a:avLst/>
          </a:prstGeom>
          <a:noFill/>
          <a:ln>
            <a:noFill/>
          </a:ln>
        </p:spPr>
      </p:pic>
      <p:pic>
        <p:nvPicPr>
          <p:cNvPr id="455" name="Google Shape;455;p24"/>
          <p:cNvPicPr preferRelativeResize="0"/>
          <p:nvPr/>
        </p:nvPicPr>
        <p:blipFill rotWithShape="1">
          <a:blip r:embed="rId5">
            <a:alphaModFix/>
          </a:blip>
          <a:srcRect b="0" l="0" r="0" t="0"/>
          <a:stretch/>
        </p:blipFill>
        <p:spPr>
          <a:xfrm>
            <a:off x="1408177" y="3842766"/>
            <a:ext cx="6327647" cy="1115568"/>
          </a:xfrm>
          <a:prstGeom prst="rect">
            <a:avLst/>
          </a:prstGeom>
          <a:noFill/>
          <a:ln>
            <a:noFill/>
          </a:ln>
        </p:spPr>
      </p:pic>
      <p:sp>
        <p:nvSpPr>
          <p:cNvPr id="456" name="Google Shape;456;p24"/>
          <p:cNvSpPr/>
          <p:nvPr/>
        </p:nvSpPr>
        <p:spPr>
          <a:xfrm>
            <a:off x="5177250" y="3913975"/>
            <a:ext cx="703500" cy="10557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457" name="Google Shape;457;p24"/>
          <p:cNvSpPr/>
          <p:nvPr/>
        </p:nvSpPr>
        <p:spPr>
          <a:xfrm>
            <a:off x="3288375" y="3913968"/>
            <a:ext cx="640500" cy="10557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5"/>
          <p:cNvSpPr txBox="1"/>
          <p:nvPr>
            <p:ph type="title"/>
          </p:nvPr>
        </p:nvSpPr>
        <p:spPr>
          <a:xfrm>
            <a:off x="1143950" y="7280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Results (US Sector ETFs) </a:t>
            </a:r>
            <a:r>
              <a:rPr lang="en" sz="1300"/>
              <a:t>(2013-2023) </a:t>
            </a:r>
            <a:endParaRPr sz="1300"/>
          </a:p>
        </p:txBody>
      </p:sp>
      <p:pic>
        <p:nvPicPr>
          <p:cNvPr id="463" name="Google Shape;463;p25"/>
          <p:cNvPicPr preferRelativeResize="0"/>
          <p:nvPr/>
        </p:nvPicPr>
        <p:blipFill rotWithShape="1">
          <a:blip r:embed="rId3">
            <a:alphaModFix/>
          </a:blip>
          <a:srcRect b="0" l="0" r="0" t="0"/>
          <a:stretch/>
        </p:blipFill>
        <p:spPr>
          <a:xfrm>
            <a:off x="1182650" y="1454601"/>
            <a:ext cx="6953099" cy="3546775"/>
          </a:xfrm>
          <a:prstGeom prst="rect">
            <a:avLst/>
          </a:prstGeom>
          <a:noFill/>
          <a:ln>
            <a:noFill/>
          </a:ln>
        </p:spPr>
      </p:pic>
      <p:sp>
        <p:nvSpPr>
          <p:cNvPr id="464" name="Google Shape;464;p25"/>
          <p:cNvSpPr txBox="1"/>
          <p:nvPr/>
        </p:nvSpPr>
        <p:spPr>
          <a:xfrm>
            <a:off x="7700725" y="1727375"/>
            <a:ext cx="605700" cy="4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153.29%</a:t>
            </a:r>
            <a:endParaRPr b="1" i="0" sz="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(9.74%)</a:t>
            </a:r>
            <a:endParaRPr b="1" i="0" sz="600" u="none" cap="none" strike="noStrike">
              <a:solidFill>
                <a:schemeClr val="dk2"/>
              </a:solidFill>
              <a:latin typeface="Nunito"/>
              <a:ea typeface="Nunito"/>
              <a:cs typeface="Nunito"/>
              <a:sym typeface="Nunito"/>
            </a:endParaRPr>
          </a:p>
        </p:txBody>
      </p:sp>
      <p:sp>
        <p:nvSpPr>
          <p:cNvPr id="465" name="Google Shape;465;p25"/>
          <p:cNvSpPr txBox="1"/>
          <p:nvPr/>
        </p:nvSpPr>
        <p:spPr>
          <a:xfrm>
            <a:off x="7729575" y="2485575"/>
            <a:ext cx="605700" cy="4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103.95%</a:t>
            </a:r>
            <a:endParaRPr b="1" i="0" sz="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(7.39%)</a:t>
            </a:r>
            <a:endParaRPr b="1" i="0" sz="600" u="none" cap="none" strike="noStrike">
              <a:solidFill>
                <a:schemeClr val="dk2"/>
              </a:solidFill>
              <a:latin typeface="Nunito"/>
              <a:ea typeface="Nunito"/>
              <a:cs typeface="Nunito"/>
              <a:sym typeface="Nunito"/>
            </a:endParaRPr>
          </a:p>
        </p:txBody>
      </p:sp>
      <p:sp>
        <p:nvSpPr>
          <p:cNvPr id="466" name="Google Shape;466;p25"/>
          <p:cNvSpPr txBox="1"/>
          <p:nvPr/>
        </p:nvSpPr>
        <p:spPr>
          <a:xfrm>
            <a:off x="7729575" y="2707175"/>
            <a:ext cx="605700" cy="4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97.44%</a:t>
            </a:r>
            <a:endParaRPr b="1" i="0" sz="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Nunito"/>
                <a:ea typeface="Nunito"/>
                <a:cs typeface="Nunito"/>
                <a:sym typeface="Nunito"/>
              </a:rPr>
              <a:t>(7.04%)</a:t>
            </a:r>
            <a:endParaRPr b="1" i="0" sz="600" u="none" cap="none" strike="noStrike">
              <a:solidFill>
                <a:schemeClr val="dk2"/>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Conclusion</a:t>
            </a:r>
            <a:endParaRPr/>
          </a:p>
        </p:txBody>
      </p:sp>
      <p:sp>
        <p:nvSpPr>
          <p:cNvPr id="472" name="Google Shape;472;p26"/>
          <p:cNvSpPr txBox="1"/>
          <p:nvPr>
            <p:ph idx="1" type="body"/>
          </p:nvPr>
        </p:nvSpPr>
        <p:spPr>
          <a:xfrm>
            <a:off x="1303800" y="1597875"/>
            <a:ext cx="7030500" cy="2541600"/>
          </a:xfrm>
          <a:prstGeom prst="rect">
            <a:avLst/>
          </a:prstGeom>
          <a:noFill/>
          <a:ln>
            <a:noFill/>
          </a:ln>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SzPts val="1300"/>
              <a:buAutoNum type="arabicPeriod"/>
            </a:pPr>
            <a:r>
              <a:rPr lang="en"/>
              <a:t>The idea of this project is to compare Classical Markowitz Portfolio Optimisation techniques with more modern Machine Learning algorithms. </a:t>
            </a:r>
            <a:endParaRPr/>
          </a:p>
          <a:p>
            <a:pPr indent="0" lvl="0" marL="457200" marR="0" rtl="0" algn="l">
              <a:lnSpc>
                <a:spcPct val="115000"/>
              </a:lnSpc>
              <a:spcBef>
                <a:spcPts val="1200"/>
              </a:spcBef>
              <a:spcAft>
                <a:spcPts val="0"/>
              </a:spcAft>
              <a:buSzPts val="1300"/>
              <a:buNone/>
            </a:pPr>
            <a:r>
              <a:t/>
            </a:r>
            <a:endParaRPr/>
          </a:p>
          <a:p>
            <a:pPr indent="-311150" lvl="0" marL="457200" marR="0" rtl="0" algn="l">
              <a:lnSpc>
                <a:spcPct val="115000"/>
              </a:lnSpc>
              <a:spcBef>
                <a:spcPts val="1200"/>
              </a:spcBef>
              <a:spcAft>
                <a:spcPts val="0"/>
              </a:spcAft>
              <a:buSzPts val="1300"/>
              <a:buAutoNum type="arabicPeriod"/>
            </a:pPr>
            <a:r>
              <a:rPr lang="en"/>
              <a:t> Markowitz Model heavily depends on historical data, which may not reliably predict future market trend, hence the ML models incorporate an aspect of Forecasting in its predictions.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References</a:t>
            </a:r>
            <a:endParaRPr/>
          </a:p>
        </p:txBody>
      </p:sp>
      <p:sp>
        <p:nvSpPr>
          <p:cNvPr id="478" name="Google Shape;478;p27"/>
          <p:cNvSpPr txBox="1"/>
          <p:nvPr>
            <p:ph idx="1" type="body"/>
          </p:nvPr>
        </p:nvSpPr>
        <p:spPr>
          <a:xfrm>
            <a:off x="1303800" y="1169575"/>
            <a:ext cx="7030500" cy="3854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n"/>
              <a:t>Alex, Honchar. ”AI for portfolio management: from Markowitz to Reinforcement Learning.” September 28th, 2019. https://medium.com/neurons-lab/ai-for-portfolio-management-from-markowitz-to-reinforcement-learning-cffedcbba566. December 2023.</a:t>
            </a:r>
            <a:endParaRPr/>
          </a:p>
          <a:p>
            <a:pPr indent="0" lvl="0" marL="0" rtl="0" algn="l">
              <a:lnSpc>
                <a:spcPct val="115000"/>
              </a:lnSpc>
              <a:spcBef>
                <a:spcPts val="1200"/>
              </a:spcBef>
              <a:spcAft>
                <a:spcPts val="0"/>
              </a:spcAft>
              <a:buSzPts val="1300"/>
              <a:buNone/>
            </a:pPr>
            <a:r>
              <a:rPr lang="en"/>
              <a:t>Conlon, Thomas, John Cotter och Iason Kynigakis. ”Machine Learning and Factor-Based Portfolio Optimization.” July 8th, 2021. https://arxiv.org/pdf/2107.13866.pdf. December 2023.</a:t>
            </a:r>
            <a:endParaRPr/>
          </a:p>
          <a:p>
            <a:pPr indent="0" lvl="0" marL="0" rtl="0" algn="l">
              <a:lnSpc>
                <a:spcPct val="115000"/>
              </a:lnSpc>
              <a:spcBef>
                <a:spcPts val="1200"/>
              </a:spcBef>
              <a:spcAft>
                <a:spcPts val="0"/>
              </a:spcAft>
              <a:buSzPts val="1300"/>
              <a:buNone/>
            </a:pPr>
            <a:r>
              <a:rPr lang="en"/>
              <a:t>Lim, Qing, Qi Cao och Chai Quek. ”Dynamic portfolio rebalancing through reinforcement learning.” 2022. https://link.springer.com/article/10.1007/s00521-021-06853-3. December 2023.</a:t>
            </a:r>
            <a:endParaRPr/>
          </a:p>
          <a:p>
            <a:pPr indent="0" lvl="0" marL="0" rtl="0" algn="l">
              <a:lnSpc>
                <a:spcPct val="115000"/>
              </a:lnSpc>
              <a:spcBef>
                <a:spcPts val="1200"/>
              </a:spcBef>
              <a:spcAft>
                <a:spcPts val="0"/>
              </a:spcAft>
              <a:buSzPts val="1300"/>
              <a:buNone/>
            </a:pPr>
            <a:r>
              <a:rPr lang="en"/>
              <a:t>Ranchnog. ”Deep-Portfolio-Management.” September 27th, 2019. GitHub. December 2023.</a:t>
            </a:r>
            <a:endParaRPr/>
          </a:p>
          <a:p>
            <a:pPr indent="0" lvl="0" marL="0" rtl="0" algn="l">
              <a:lnSpc>
                <a:spcPct val="115000"/>
              </a:lnSpc>
              <a:spcBef>
                <a:spcPts val="1200"/>
              </a:spcBef>
              <a:spcAft>
                <a:spcPts val="0"/>
              </a:spcAft>
              <a:buSzPts val="1300"/>
              <a:buNone/>
            </a:pPr>
            <a:r>
              <a:rPr lang="en"/>
              <a:t>Reed, Eric. ”A Guide to Portfolio Optimization Strategies.” March 3rd, 2023. https://smartasset.com/investing/guide-portfolio-optimization-strategies. December 2023.</a:t>
            </a:r>
            <a:endParaRPr/>
          </a:p>
          <a:p>
            <a:pPr indent="0" lvl="0" marL="0" rtl="0" algn="l">
              <a:lnSpc>
                <a:spcPct val="115000"/>
              </a:lnSpc>
              <a:spcBef>
                <a:spcPts val="1200"/>
              </a:spcBef>
              <a:spcAft>
                <a:spcPts val="1200"/>
              </a:spcAft>
              <a:buSzPts val="1300"/>
              <a:buNone/>
            </a:pPr>
            <a:r>
              <a:rPr lang="en"/>
              <a:t>ReSolve Asset Management. "Portfolio Optimization: Simple Versus Optimal Methods." https://investresolve.com/portfolio-optimization-simple-optimal-methods/. December 2023.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Data</a:t>
            </a:r>
            <a:endParaRPr/>
          </a:p>
        </p:txBody>
      </p:sp>
      <p:sp>
        <p:nvSpPr>
          <p:cNvPr id="291" name="Google Shape;291;p3"/>
          <p:cNvSpPr txBox="1"/>
          <p:nvPr>
            <p:ph idx="1" type="body"/>
          </p:nvPr>
        </p:nvSpPr>
        <p:spPr>
          <a:xfrm>
            <a:off x="1303800" y="1342350"/>
            <a:ext cx="7030500" cy="34356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Daily prices (adjusted close) for a 10 year period (12/09/2013 - 12/09/2023)</a:t>
            </a:r>
            <a:endParaRPr/>
          </a:p>
          <a:p>
            <a:pPr indent="-311150" lvl="0" marL="457200" rtl="0" algn="l">
              <a:lnSpc>
                <a:spcPct val="115000"/>
              </a:lnSpc>
              <a:spcBef>
                <a:spcPts val="0"/>
              </a:spcBef>
              <a:spcAft>
                <a:spcPts val="0"/>
              </a:spcAft>
              <a:buSzPts val="1300"/>
              <a:buChar char="●"/>
            </a:pPr>
            <a:r>
              <a:rPr lang="en"/>
              <a:t>2 portfolios:</a:t>
            </a:r>
            <a:endParaRPr/>
          </a:p>
          <a:p>
            <a:pPr indent="-298450" lvl="1" marL="914400" rtl="0" algn="l">
              <a:lnSpc>
                <a:spcPct val="115000"/>
              </a:lnSpc>
              <a:spcBef>
                <a:spcPts val="0"/>
              </a:spcBef>
              <a:spcAft>
                <a:spcPts val="0"/>
              </a:spcAft>
              <a:buSzPts val="1100"/>
              <a:buChar char="○"/>
            </a:pPr>
            <a:r>
              <a:rPr b="1" lang="en"/>
              <a:t>Global DM Equity Portfolio (22): </a:t>
            </a:r>
            <a:r>
              <a:rPr lang="en"/>
              <a:t>Canada (EWC), US (IVV), (EWO), (EWK), (EDEN), (EFNL), (EWG), Canada (EWC), US (IVV), Austria (EWO), Belgium (EWK), Denmark (EDEN), Finland (EFNL), France (EWQ), Germany (EWG), Ireland (EIRL), Israel (EIS), Italy (EWI), Netherlands (EWN), Norway (ENOR), Spain (EWP), Sweden (EWD), Switzerland (EWL), UK (EWU), Australia (EWA), Hong Kong (EWH), Japan (EWJ), New Zealand (ENZL), Singapore (EWS).</a:t>
            </a:r>
            <a:endParaRPr/>
          </a:p>
          <a:p>
            <a:pPr indent="-298450" lvl="1" marL="914400" rtl="0" algn="l">
              <a:lnSpc>
                <a:spcPct val="115000"/>
              </a:lnSpc>
              <a:spcBef>
                <a:spcPts val="0"/>
              </a:spcBef>
              <a:spcAft>
                <a:spcPts val="0"/>
              </a:spcAft>
              <a:buSzPts val="1100"/>
              <a:buChar char="○"/>
            </a:pPr>
            <a:r>
              <a:rPr b="1" lang="en"/>
              <a:t>US Sectors Equity Portfolio (9): </a:t>
            </a:r>
            <a:r>
              <a:rPr lang="en"/>
              <a:t>Consumer Discretionary (</a:t>
            </a:r>
            <a:r>
              <a:rPr lang="en">
                <a:highlight>
                  <a:srgbClr val="FFFFFF"/>
                </a:highlight>
              </a:rPr>
              <a:t>XLY), Consumer Staples (XLP), Energy (XLE), Finance (XLF), Health Care (XLV), Industrials (XLI), Materials (XLB), Tech (XLK), Utilities (XLU).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Standard optimization models</a:t>
            </a:r>
            <a:endParaRPr/>
          </a:p>
        </p:txBody>
      </p:sp>
      <p:sp>
        <p:nvSpPr>
          <p:cNvPr id="297" name="Google Shape;297;p4"/>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Maximum Returns portfolio</a:t>
            </a:r>
            <a:endParaRPr/>
          </a:p>
          <a:p>
            <a:pPr indent="-311150" lvl="0" marL="457200" rtl="0" algn="l">
              <a:lnSpc>
                <a:spcPct val="115000"/>
              </a:lnSpc>
              <a:spcBef>
                <a:spcPts val="0"/>
              </a:spcBef>
              <a:spcAft>
                <a:spcPts val="0"/>
              </a:spcAft>
              <a:buSzPts val="1300"/>
              <a:buChar char="●"/>
            </a:pPr>
            <a:r>
              <a:rPr lang="en"/>
              <a:t>Minimum Variance portfolio</a:t>
            </a:r>
            <a:endParaRPr/>
          </a:p>
          <a:p>
            <a:pPr indent="-311150" lvl="0" marL="457200" rtl="0" algn="l">
              <a:lnSpc>
                <a:spcPct val="115000"/>
              </a:lnSpc>
              <a:spcBef>
                <a:spcPts val="0"/>
              </a:spcBef>
              <a:spcAft>
                <a:spcPts val="0"/>
              </a:spcAft>
              <a:buSzPts val="1300"/>
              <a:buChar char="●"/>
            </a:pPr>
            <a:r>
              <a:rPr lang="en"/>
              <a:t>Maximum Sharpe portfolio </a:t>
            </a:r>
            <a:endParaRPr/>
          </a:p>
          <a:p>
            <a:pPr indent="-311150" lvl="0" marL="457200" rtl="0" algn="l">
              <a:lnSpc>
                <a:spcPct val="115000"/>
              </a:lnSpc>
              <a:spcBef>
                <a:spcPts val="0"/>
              </a:spcBef>
              <a:spcAft>
                <a:spcPts val="0"/>
              </a:spcAft>
              <a:buSzPts val="1300"/>
              <a:buChar char="●"/>
            </a:pPr>
            <a:r>
              <a:rPr lang="en"/>
              <a:t>Maximum Decorrelation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rgbClr val="000000"/>
              </a:buClr>
              <a:buSzPts val="3600"/>
              <a:buFont typeface="Calibri"/>
              <a:buNone/>
            </a:pPr>
            <a:r>
              <a:rPr lang="en"/>
              <a:t>Classical Model 1: Maximal Returns</a:t>
            </a:r>
            <a:endParaRPr/>
          </a:p>
          <a:p>
            <a:pPr indent="0" lvl="0" marL="0" rtl="0" algn="l">
              <a:lnSpc>
                <a:spcPct val="100000"/>
              </a:lnSpc>
              <a:spcBef>
                <a:spcPts val="0"/>
              </a:spcBef>
              <a:spcAft>
                <a:spcPts val="0"/>
              </a:spcAft>
              <a:buSzPts val="2800"/>
              <a:buNone/>
            </a:pPr>
            <a:r>
              <a:t/>
            </a:r>
            <a:endParaRPr/>
          </a:p>
        </p:txBody>
      </p:sp>
      <p:sp>
        <p:nvSpPr>
          <p:cNvPr id="303" name="Google Shape;303;p5"/>
          <p:cNvSpPr txBox="1"/>
          <p:nvPr>
            <p:ph idx="1" type="body"/>
          </p:nvPr>
        </p:nvSpPr>
        <p:spPr>
          <a:xfrm>
            <a:off x="1129650" y="3621225"/>
            <a:ext cx="7030500" cy="1241100"/>
          </a:xfrm>
          <a:prstGeom prst="rect">
            <a:avLst/>
          </a:prstGeom>
          <a:noFill/>
          <a:ln>
            <a:noFill/>
          </a:ln>
        </p:spPr>
        <p:txBody>
          <a:bodyPr anchorCtr="0" anchor="t" bIns="91425" lIns="91425" spcFirstLastPara="1" rIns="91425" wrap="square" tIns="91425">
            <a:normAutofit lnSpcReduction="10000"/>
          </a:bodyPr>
          <a:lstStyle/>
          <a:p>
            <a:pPr indent="-277177" lvl="0" marL="285750" rtl="0" algn="l">
              <a:lnSpc>
                <a:spcPct val="100000"/>
              </a:lnSpc>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The first condition identifies the stock in our universe that has the highest returns for the given period.</a:t>
            </a:r>
            <a:endParaRPr sz="1400">
              <a:solidFill>
                <a:srgbClr val="000000"/>
              </a:solidFill>
              <a:latin typeface="Arial"/>
              <a:ea typeface="Arial"/>
              <a:cs typeface="Arial"/>
              <a:sym typeface="Arial"/>
            </a:endParaRPr>
          </a:p>
          <a:p>
            <a:pPr indent="-277177" lvl="0" marL="285750" rtl="0" algn="l">
              <a:lnSpc>
                <a:spcPct val="100000"/>
              </a:lnSpc>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The second condition ensures complete investment of our capital, with no shorts.</a:t>
            </a:r>
            <a:endParaRPr sz="1400">
              <a:solidFill>
                <a:srgbClr val="000000"/>
              </a:solidFill>
              <a:latin typeface="Arial"/>
              <a:ea typeface="Arial"/>
              <a:cs typeface="Arial"/>
              <a:sym typeface="Arial"/>
            </a:endParaRPr>
          </a:p>
          <a:p>
            <a:pPr indent="0" lvl="0" marL="0" rtl="0" algn="l">
              <a:lnSpc>
                <a:spcPct val="115000"/>
              </a:lnSpc>
              <a:spcBef>
                <a:spcPts val="0"/>
              </a:spcBef>
              <a:spcAft>
                <a:spcPts val="1200"/>
              </a:spcAft>
              <a:buSzPts val="1300"/>
              <a:buNone/>
            </a:pPr>
            <a:r>
              <a:t/>
            </a:r>
            <a:endParaRPr/>
          </a:p>
        </p:txBody>
      </p:sp>
      <p:pic>
        <p:nvPicPr>
          <p:cNvPr id="304" name="Google Shape;304;p5"/>
          <p:cNvPicPr preferRelativeResize="0"/>
          <p:nvPr/>
        </p:nvPicPr>
        <p:blipFill rotWithShape="1">
          <a:blip r:embed="rId3">
            <a:alphaModFix/>
          </a:blip>
          <a:srcRect b="0" l="0" r="0" t="0"/>
          <a:stretch/>
        </p:blipFill>
        <p:spPr>
          <a:xfrm>
            <a:off x="1448989" y="1597876"/>
            <a:ext cx="6391800" cy="180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Maximal Returns Results</a:t>
            </a:r>
            <a:endParaRPr/>
          </a:p>
        </p:txBody>
      </p:sp>
      <p:sp>
        <p:nvSpPr>
          <p:cNvPr id="310" name="Google Shape;310;p6"/>
          <p:cNvSpPr txBox="1"/>
          <p:nvPr>
            <p:ph idx="1" type="body"/>
          </p:nvPr>
        </p:nvSpPr>
        <p:spPr>
          <a:xfrm>
            <a:off x="328025" y="1597875"/>
            <a:ext cx="2594700" cy="3296700"/>
          </a:xfrm>
          <a:prstGeom prst="rect">
            <a:avLst/>
          </a:prstGeom>
          <a:noFill/>
          <a:ln>
            <a:noFill/>
          </a:ln>
        </p:spPr>
        <p:txBody>
          <a:bodyPr anchorCtr="0" anchor="t" bIns="91425" lIns="91425" spcFirstLastPara="1" rIns="91425" wrap="square" tIns="91425">
            <a:normAutofit/>
          </a:bodyPr>
          <a:lstStyle/>
          <a:p>
            <a:pPr indent="-228600" lvl="0" marL="228600" rtl="0" algn="l">
              <a:lnSpc>
                <a:spcPct val="90000"/>
              </a:lnSpc>
              <a:spcBef>
                <a:spcPts val="0"/>
              </a:spcBef>
              <a:spcAft>
                <a:spcPts val="0"/>
              </a:spcAft>
              <a:buClr>
                <a:srgbClr val="000000"/>
              </a:buClr>
              <a:buSzPts val="1700"/>
              <a:buFont typeface="Arial"/>
              <a:buChar char="•"/>
            </a:pPr>
            <a:r>
              <a:rPr lang="en" sz="1700">
                <a:solidFill>
                  <a:srgbClr val="000000"/>
                </a:solidFill>
                <a:latin typeface="Helvetica Neue"/>
                <a:ea typeface="Helvetica Neue"/>
                <a:cs typeface="Helvetica Neue"/>
                <a:sym typeface="Helvetica Neue"/>
              </a:rPr>
              <a:t>The solution is trivial: to allocate all the budget to the asset with maximum return.</a:t>
            </a:r>
            <a:br>
              <a:rPr lang="en" sz="1700">
                <a:solidFill>
                  <a:srgbClr val="000000"/>
                </a:solidFill>
                <a:latin typeface="Helvetica Neue"/>
                <a:ea typeface="Helvetica Neue"/>
                <a:cs typeface="Helvetica Neue"/>
                <a:sym typeface="Helvetica Neue"/>
              </a:rPr>
            </a:br>
            <a:endParaRPr sz="1700">
              <a:solidFill>
                <a:srgbClr val="000000"/>
              </a:solidFill>
              <a:latin typeface="Helvetica Neue"/>
              <a:ea typeface="Helvetica Neue"/>
              <a:cs typeface="Helvetica Neue"/>
              <a:sym typeface="Helvetica Neue"/>
            </a:endParaRPr>
          </a:p>
          <a:p>
            <a:pPr indent="-228600" lvl="0" marL="228600" rtl="0" algn="l">
              <a:lnSpc>
                <a:spcPct val="90000"/>
              </a:lnSpc>
              <a:spcBef>
                <a:spcPts val="1000"/>
              </a:spcBef>
              <a:spcAft>
                <a:spcPts val="0"/>
              </a:spcAft>
              <a:buClr>
                <a:srgbClr val="000000"/>
              </a:buClr>
              <a:buSzPts val="1700"/>
              <a:buFont typeface="Arial"/>
              <a:buChar char="•"/>
            </a:pPr>
            <a:r>
              <a:rPr lang="en" sz="1700">
                <a:solidFill>
                  <a:srgbClr val="000000"/>
                </a:solidFill>
                <a:latin typeface="Helvetica Neue"/>
                <a:ea typeface="Helvetica Neue"/>
                <a:cs typeface="Helvetica Neue"/>
                <a:sym typeface="Helvetica Neue"/>
              </a:rPr>
              <a:t>Lacks diversification because only 1 stock is picked at any given period.</a:t>
            </a:r>
            <a:br>
              <a:rPr lang="en" sz="1700">
                <a:solidFill>
                  <a:srgbClr val="000000"/>
                </a:solidFill>
                <a:latin typeface="Helvetica Neue"/>
                <a:ea typeface="Helvetica Neue"/>
                <a:cs typeface="Helvetica Neue"/>
                <a:sym typeface="Helvetica Neue"/>
              </a:rPr>
            </a:br>
            <a:endParaRPr sz="1700">
              <a:solidFill>
                <a:srgbClr val="000000"/>
              </a:solidFill>
              <a:latin typeface="Helvetica Neue"/>
              <a:ea typeface="Helvetica Neue"/>
              <a:cs typeface="Helvetica Neue"/>
              <a:sym typeface="Helvetica Neue"/>
            </a:endParaRPr>
          </a:p>
          <a:p>
            <a:pPr indent="0" lvl="0" marL="0" rtl="0" algn="l">
              <a:lnSpc>
                <a:spcPct val="115000"/>
              </a:lnSpc>
              <a:spcBef>
                <a:spcPts val="0"/>
              </a:spcBef>
              <a:spcAft>
                <a:spcPts val="1200"/>
              </a:spcAft>
              <a:buSzPts val="1300"/>
              <a:buNone/>
            </a:pPr>
            <a:r>
              <a:t/>
            </a:r>
            <a:endParaRPr/>
          </a:p>
        </p:txBody>
      </p:sp>
      <p:pic>
        <p:nvPicPr>
          <p:cNvPr id="311" name="Google Shape;311;p6"/>
          <p:cNvPicPr preferRelativeResize="0"/>
          <p:nvPr/>
        </p:nvPicPr>
        <p:blipFill rotWithShape="1">
          <a:blip r:embed="rId3">
            <a:alphaModFix/>
          </a:blip>
          <a:srcRect b="7261" l="8556" r="7309" t="8207"/>
          <a:stretch/>
        </p:blipFill>
        <p:spPr>
          <a:xfrm>
            <a:off x="4089100" y="1088300"/>
            <a:ext cx="4689225" cy="2031025"/>
          </a:xfrm>
          <a:prstGeom prst="rect">
            <a:avLst/>
          </a:prstGeom>
          <a:noFill/>
          <a:ln>
            <a:noFill/>
          </a:ln>
        </p:spPr>
      </p:pic>
      <p:pic>
        <p:nvPicPr>
          <p:cNvPr id="312" name="Google Shape;312;p6"/>
          <p:cNvPicPr preferRelativeResize="0"/>
          <p:nvPr/>
        </p:nvPicPr>
        <p:blipFill rotWithShape="1">
          <a:blip r:embed="rId4">
            <a:alphaModFix/>
          </a:blip>
          <a:srcRect b="5611" l="9176" r="9256" t="7920"/>
          <a:stretch/>
        </p:blipFill>
        <p:spPr>
          <a:xfrm>
            <a:off x="4170250" y="3119325"/>
            <a:ext cx="4526925" cy="177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7"/>
          <p:cNvSpPr txBox="1"/>
          <p:nvPr>
            <p:ph type="title"/>
          </p:nvPr>
        </p:nvSpPr>
        <p:spPr>
          <a:xfrm>
            <a:off x="1303800" y="598575"/>
            <a:ext cx="7308300" cy="9993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rgbClr val="000000"/>
              </a:buClr>
              <a:buSzPts val="2545"/>
              <a:buFont typeface="Calibri"/>
              <a:buNone/>
            </a:pPr>
            <a:r>
              <a:rPr lang="en"/>
              <a:t>Classical Model 2: Minimum Variance</a:t>
            </a:r>
            <a:endParaRPr b="0" sz="44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2800"/>
              <a:buNone/>
            </a:pPr>
            <a:r>
              <a:t/>
            </a:r>
            <a:endParaRPr b="0" sz="3600">
              <a:solidFill>
                <a:srgbClr val="000000"/>
              </a:solidFill>
              <a:latin typeface="Calibri"/>
              <a:ea typeface="Calibri"/>
              <a:cs typeface="Calibri"/>
              <a:sym typeface="Calibri"/>
            </a:endParaRPr>
          </a:p>
        </p:txBody>
      </p:sp>
      <p:sp>
        <p:nvSpPr>
          <p:cNvPr id="318" name="Google Shape;318;p7"/>
          <p:cNvSpPr txBox="1"/>
          <p:nvPr>
            <p:ph idx="1" type="body"/>
          </p:nvPr>
        </p:nvSpPr>
        <p:spPr>
          <a:xfrm>
            <a:off x="1303800" y="3532350"/>
            <a:ext cx="7030500" cy="1279800"/>
          </a:xfrm>
          <a:prstGeom prst="rect">
            <a:avLst/>
          </a:prstGeom>
          <a:noFill/>
          <a:ln>
            <a:noFill/>
          </a:ln>
        </p:spPr>
        <p:txBody>
          <a:bodyPr anchorCtr="0" anchor="t" bIns="91425" lIns="91425" spcFirstLastPara="1" rIns="91425" wrap="square" tIns="91425">
            <a:normAutofit/>
          </a:bodyPr>
          <a:lstStyle/>
          <a:p>
            <a:pPr indent="-236728" lvl="0" marL="285750" rtl="0" algn="ctr">
              <a:lnSpc>
                <a:spcPct val="90000"/>
              </a:lnSpc>
              <a:spcBef>
                <a:spcPts val="0"/>
              </a:spcBef>
              <a:spcAft>
                <a:spcPts val="0"/>
              </a:spcAft>
              <a:buClr>
                <a:srgbClr val="000000"/>
              </a:buClr>
              <a:buSzPts val="1700"/>
              <a:buFont typeface="Arial"/>
              <a:buChar char="•"/>
            </a:pPr>
            <a:r>
              <a:rPr lang="en" sz="1700">
                <a:solidFill>
                  <a:srgbClr val="000000"/>
                </a:solidFill>
                <a:latin typeface="Calibri"/>
                <a:ea typeface="Calibri"/>
                <a:cs typeface="Calibri"/>
                <a:sym typeface="Calibri"/>
              </a:rPr>
              <a:t>Here, Σ is the covariance matrix and the first condition identifies the collection of stocks with the least variance. </a:t>
            </a:r>
            <a:endParaRPr sz="1400">
              <a:solidFill>
                <a:srgbClr val="000000"/>
              </a:solidFill>
              <a:latin typeface="Arial"/>
              <a:ea typeface="Arial"/>
              <a:cs typeface="Arial"/>
              <a:sym typeface="Arial"/>
            </a:endParaRPr>
          </a:p>
          <a:p>
            <a:pPr indent="-236728" lvl="0" marL="285750" rtl="0" algn="ctr">
              <a:lnSpc>
                <a:spcPct val="90000"/>
              </a:lnSpc>
              <a:spcBef>
                <a:spcPts val="600"/>
              </a:spcBef>
              <a:spcAft>
                <a:spcPts val="0"/>
              </a:spcAft>
              <a:buClr>
                <a:srgbClr val="000000"/>
              </a:buClr>
              <a:buSzPts val="1700"/>
              <a:buFont typeface="Arial"/>
              <a:buChar char="•"/>
            </a:pPr>
            <a:r>
              <a:rPr lang="en" sz="1700">
                <a:solidFill>
                  <a:srgbClr val="000000"/>
                </a:solidFill>
                <a:latin typeface="Calibri"/>
                <a:ea typeface="Calibri"/>
                <a:cs typeface="Calibri"/>
                <a:sym typeface="Calibri"/>
              </a:rPr>
              <a:t>The second condition ensures complete investment of our capital, with no shorts.</a:t>
            </a:r>
            <a:endParaRPr sz="1400">
              <a:solidFill>
                <a:srgbClr val="000000"/>
              </a:solidFill>
              <a:latin typeface="Arial"/>
              <a:ea typeface="Arial"/>
              <a:cs typeface="Arial"/>
              <a:sym typeface="Arial"/>
            </a:endParaRPr>
          </a:p>
          <a:p>
            <a:pPr indent="0" lvl="0" marL="0" rtl="0" algn="l">
              <a:lnSpc>
                <a:spcPct val="115000"/>
              </a:lnSpc>
              <a:spcBef>
                <a:spcPts val="0"/>
              </a:spcBef>
              <a:spcAft>
                <a:spcPts val="1200"/>
              </a:spcAft>
              <a:buSzPts val="1300"/>
              <a:buNone/>
            </a:pPr>
            <a:r>
              <a:t/>
            </a:r>
            <a:endParaRPr/>
          </a:p>
        </p:txBody>
      </p:sp>
      <p:pic>
        <p:nvPicPr>
          <p:cNvPr id="319" name="Google Shape;319;p7"/>
          <p:cNvPicPr preferRelativeResize="0"/>
          <p:nvPr/>
        </p:nvPicPr>
        <p:blipFill rotWithShape="1">
          <a:blip r:embed="rId3">
            <a:alphaModFix/>
          </a:blip>
          <a:srcRect b="0" l="0" r="0" t="0"/>
          <a:stretch/>
        </p:blipFill>
        <p:spPr>
          <a:xfrm>
            <a:off x="1629755" y="1353326"/>
            <a:ext cx="6656400" cy="222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Minimum Variance Portfolio</a:t>
            </a:r>
            <a:endParaRPr/>
          </a:p>
        </p:txBody>
      </p:sp>
      <p:sp>
        <p:nvSpPr>
          <p:cNvPr id="325" name="Google Shape;325;p8"/>
          <p:cNvSpPr txBox="1"/>
          <p:nvPr>
            <p:ph idx="1" type="body"/>
          </p:nvPr>
        </p:nvSpPr>
        <p:spPr>
          <a:xfrm>
            <a:off x="270125" y="1597875"/>
            <a:ext cx="2594700" cy="3296700"/>
          </a:xfrm>
          <a:prstGeom prst="rect">
            <a:avLst/>
          </a:prstGeom>
          <a:noFill/>
          <a:ln>
            <a:noFill/>
          </a:ln>
        </p:spPr>
        <p:txBody>
          <a:bodyPr anchorCtr="0" anchor="t" bIns="91425" lIns="91425" spcFirstLastPara="1" rIns="91425" wrap="square" tIns="91425">
            <a:normAutofit fontScale="77500" lnSpcReduction="20000"/>
          </a:bodyPr>
          <a:lstStyle/>
          <a:p>
            <a:pPr indent="-204373" lvl="0" marL="228600" rtl="0" algn="l">
              <a:lnSpc>
                <a:spcPct val="90000"/>
              </a:lnSpc>
              <a:spcBef>
                <a:spcPts val="0"/>
              </a:spcBef>
              <a:spcAft>
                <a:spcPts val="0"/>
              </a:spcAft>
              <a:buClr>
                <a:srgbClr val="000000"/>
              </a:buClr>
              <a:buSzPct val="100000"/>
              <a:buFont typeface="Arial"/>
              <a:buChar char="•"/>
            </a:pPr>
            <a:r>
              <a:rPr lang="en" sz="1700">
                <a:solidFill>
                  <a:srgbClr val="000000"/>
                </a:solidFill>
                <a:latin typeface="Helvetica Neue"/>
                <a:ea typeface="Helvetica Neue"/>
                <a:cs typeface="Helvetica Neue"/>
                <a:sym typeface="Helvetica Neue"/>
              </a:rPr>
              <a:t>The MVP encourages diversification by combining assets with low or negative correlations. Diversification can help reduce the risk associated with individual assets, as losses in one investment may be offset by gains in another.</a:t>
            </a:r>
            <a:br>
              <a:rPr lang="en" sz="1700">
                <a:solidFill>
                  <a:srgbClr val="000000"/>
                </a:solidFill>
                <a:latin typeface="Helvetica Neue"/>
                <a:ea typeface="Helvetica Neue"/>
                <a:cs typeface="Helvetica Neue"/>
                <a:sym typeface="Helvetica Neue"/>
              </a:rPr>
            </a:br>
            <a:endParaRPr sz="1700">
              <a:solidFill>
                <a:srgbClr val="000000"/>
              </a:solidFill>
              <a:latin typeface="Helvetica Neue"/>
              <a:ea typeface="Helvetica Neue"/>
              <a:cs typeface="Helvetica Neue"/>
              <a:sym typeface="Helvetica Neue"/>
            </a:endParaRPr>
          </a:p>
          <a:p>
            <a:pPr indent="-204373" lvl="0" marL="228600" rtl="0" algn="l">
              <a:lnSpc>
                <a:spcPct val="90000"/>
              </a:lnSpc>
              <a:spcBef>
                <a:spcPts val="1000"/>
              </a:spcBef>
              <a:spcAft>
                <a:spcPts val="0"/>
              </a:spcAft>
              <a:buClr>
                <a:srgbClr val="000000"/>
              </a:buClr>
              <a:buSzPct val="100000"/>
              <a:buFont typeface="Arial"/>
              <a:buChar char="•"/>
            </a:pPr>
            <a:r>
              <a:rPr lang="en" sz="1700">
                <a:solidFill>
                  <a:srgbClr val="000000"/>
                </a:solidFill>
                <a:latin typeface="Helvetica Neue"/>
                <a:ea typeface="Helvetica Neue"/>
                <a:cs typeface="Helvetica Neue"/>
                <a:sym typeface="Helvetica Neue"/>
              </a:rPr>
              <a:t>If the optimization process is based on historical data, there is a risk of overfitting the portfolio to past market conditions. This can result in suboptimal performance when market dynamics change.</a:t>
            </a:r>
            <a:br>
              <a:rPr lang="en" sz="1700">
                <a:solidFill>
                  <a:srgbClr val="000000"/>
                </a:solidFill>
                <a:latin typeface="Helvetica Neue"/>
                <a:ea typeface="Helvetica Neue"/>
                <a:cs typeface="Helvetica Neue"/>
                <a:sym typeface="Helvetica Neue"/>
              </a:rPr>
            </a:br>
            <a:endParaRPr sz="1700">
              <a:solidFill>
                <a:srgbClr val="000000"/>
              </a:solidFill>
              <a:latin typeface="Helvetica Neue"/>
              <a:ea typeface="Helvetica Neue"/>
              <a:cs typeface="Helvetica Neue"/>
              <a:sym typeface="Helvetica Neue"/>
            </a:endParaRPr>
          </a:p>
          <a:p>
            <a:pPr indent="0" lvl="0" marL="0" rtl="0" algn="l">
              <a:lnSpc>
                <a:spcPct val="115000"/>
              </a:lnSpc>
              <a:spcBef>
                <a:spcPts val="0"/>
              </a:spcBef>
              <a:spcAft>
                <a:spcPts val="1200"/>
              </a:spcAft>
              <a:buSzPct val="129032"/>
              <a:buNone/>
            </a:pPr>
            <a:r>
              <a:t/>
            </a:r>
            <a:endParaRPr/>
          </a:p>
        </p:txBody>
      </p:sp>
      <p:pic>
        <p:nvPicPr>
          <p:cNvPr id="326" name="Google Shape;326;p8"/>
          <p:cNvPicPr preferRelativeResize="0"/>
          <p:nvPr/>
        </p:nvPicPr>
        <p:blipFill rotWithShape="1">
          <a:blip r:embed="rId3">
            <a:alphaModFix/>
          </a:blip>
          <a:srcRect b="7640" l="9318" r="8579" t="10465"/>
          <a:stretch/>
        </p:blipFill>
        <p:spPr>
          <a:xfrm>
            <a:off x="3845600" y="1210125"/>
            <a:ext cx="5167176" cy="2089600"/>
          </a:xfrm>
          <a:prstGeom prst="rect">
            <a:avLst/>
          </a:prstGeom>
          <a:noFill/>
          <a:ln>
            <a:noFill/>
          </a:ln>
        </p:spPr>
      </p:pic>
      <p:pic>
        <p:nvPicPr>
          <p:cNvPr id="327" name="Google Shape;327;p8"/>
          <p:cNvPicPr preferRelativeResize="0"/>
          <p:nvPr/>
        </p:nvPicPr>
        <p:blipFill rotWithShape="1">
          <a:blip r:embed="rId4">
            <a:alphaModFix/>
          </a:blip>
          <a:srcRect b="7618" l="8132" r="10047" t="12611"/>
          <a:stretch/>
        </p:blipFill>
        <p:spPr>
          <a:xfrm>
            <a:off x="3845600" y="3299725"/>
            <a:ext cx="5095026" cy="184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9"/>
          <p:cNvSpPr txBox="1"/>
          <p:nvPr>
            <p:ph type="title"/>
          </p:nvPr>
        </p:nvSpPr>
        <p:spPr>
          <a:xfrm>
            <a:off x="1111825" y="598575"/>
            <a:ext cx="8032200" cy="999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2800"/>
              <a:buNone/>
            </a:pPr>
            <a:r>
              <a:rPr lang="en"/>
              <a:t>Classical Model 3: Maximum Sharpe Ratio</a:t>
            </a:r>
            <a:endParaRPr/>
          </a:p>
          <a:p>
            <a:pPr indent="0" lvl="0" marL="0" rtl="0" algn="l">
              <a:lnSpc>
                <a:spcPct val="100000"/>
              </a:lnSpc>
              <a:spcBef>
                <a:spcPts val="0"/>
              </a:spcBef>
              <a:spcAft>
                <a:spcPts val="0"/>
              </a:spcAft>
              <a:buSzPts val="2800"/>
              <a:buNone/>
            </a:pPr>
            <a:r>
              <a:t/>
            </a:r>
            <a:endParaRPr b="0" sz="36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2800"/>
              <a:buNone/>
            </a:pPr>
            <a:r>
              <a:t/>
            </a:r>
            <a:endParaRPr/>
          </a:p>
        </p:txBody>
      </p:sp>
      <p:sp>
        <p:nvSpPr>
          <p:cNvPr id="333" name="Google Shape;333;p9"/>
          <p:cNvSpPr txBox="1"/>
          <p:nvPr>
            <p:ph idx="1" type="body"/>
          </p:nvPr>
        </p:nvSpPr>
        <p:spPr>
          <a:xfrm>
            <a:off x="1303800" y="3532350"/>
            <a:ext cx="7030500" cy="999300"/>
          </a:xfrm>
          <a:prstGeom prst="rect">
            <a:avLst/>
          </a:prstGeom>
          <a:noFill/>
          <a:ln>
            <a:noFill/>
          </a:ln>
        </p:spPr>
        <p:txBody>
          <a:bodyPr anchorCtr="0" anchor="t" bIns="91425" lIns="91425" spcFirstLastPara="1" rIns="91425" wrap="square" tIns="91425">
            <a:normAutofit fontScale="85000" lnSpcReduction="10000"/>
          </a:bodyPr>
          <a:lstStyle/>
          <a:p>
            <a:pPr indent="-212439" lvl="0" marL="285750" marR="0" rtl="0" algn="ctr">
              <a:lnSpc>
                <a:spcPct val="90000"/>
              </a:lnSpc>
              <a:spcBef>
                <a:spcPts val="0"/>
              </a:spcBef>
              <a:spcAft>
                <a:spcPts val="0"/>
              </a:spcAft>
              <a:buClr>
                <a:srgbClr val="000000"/>
              </a:buClr>
              <a:buSzPct val="100000"/>
              <a:buFont typeface="Arial"/>
              <a:buChar char="•"/>
            </a:pPr>
            <a:r>
              <a:rPr lang="en" sz="1700">
                <a:solidFill>
                  <a:srgbClr val="000000"/>
                </a:solidFill>
                <a:latin typeface="Calibri"/>
                <a:ea typeface="Calibri"/>
                <a:cs typeface="Calibri"/>
                <a:sym typeface="Calibri"/>
              </a:rPr>
              <a:t>This type of Optimisation belongs to the class of fractional programming (FP) as it is not a convex problem.</a:t>
            </a:r>
            <a:endParaRPr sz="1700">
              <a:solidFill>
                <a:srgbClr val="000000"/>
              </a:solidFill>
              <a:latin typeface="Calibri"/>
              <a:ea typeface="Calibri"/>
              <a:cs typeface="Calibri"/>
              <a:sym typeface="Calibri"/>
            </a:endParaRPr>
          </a:p>
          <a:p>
            <a:pPr indent="0" lvl="0" marL="457200" marR="0" rtl="0" algn="ctr">
              <a:lnSpc>
                <a:spcPct val="90000"/>
              </a:lnSpc>
              <a:spcBef>
                <a:spcPts val="0"/>
              </a:spcBef>
              <a:spcAft>
                <a:spcPts val="0"/>
              </a:spcAft>
              <a:buSzPct val="89965"/>
              <a:buNone/>
            </a:pPr>
            <a:r>
              <a:t/>
            </a:r>
            <a:endParaRPr sz="1700">
              <a:solidFill>
                <a:srgbClr val="000000"/>
              </a:solidFill>
              <a:latin typeface="Calibri"/>
              <a:ea typeface="Calibri"/>
              <a:cs typeface="Calibri"/>
              <a:sym typeface="Calibri"/>
            </a:endParaRPr>
          </a:p>
          <a:p>
            <a:pPr indent="-212439" lvl="0" marL="285750" marR="0" rtl="0" algn="ctr">
              <a:lnSpc>
                <a:spcPct val="90000"/>
              </a:lnSpc>
              <a:spcBef>
                <a:spcPts val="0"/>
              </a:spcBef>
              <a:spcAft>
                <a:spcPts val="0"/>
              </a:spcAft>
              <a:buClr>
                <a:srgbClr val="000000"/>
              </a:buClr>
              <a:buSzPct val="100000"/>
              <a:buFont typeface="Arial"/>
              <a:buChar char="•"/>
            </a:pPr>
            <a:r>
              <a:rPr lang="en" sz="1700">
                <a:solidFill>
                  <a:srgbClr val="000000"/>
                </a:solidFill>
                <a:latin typeface="Calibri"/>
                <a:ea typeface="Calibri"/>
                <a:cs typeface="Calibri"/>
                <a:sym typeface="Calibri"/>
              </a:rPr>
              <a:t>To solve it, we used a non linear SLSQP (sequential least squares programming) method.</a:t>
            </a:r>
            <a:endParaRPr sz="1700">
              <a:solidFill>
                <a:srgbClr val="000000"/>
              </a:solidFill>
              <a:latin typeface="Calibri"/>
              <a:ea typeface="Calibri"/>
              <a:cs typeface="Calibri"/>
              <a:sym typeface="Calibri"/>
            </a:endParaRPr>
          </a:p>
          <a:p>
            <a:pPr indent="0" lvl="0" marL="0" rtl="0" algn="l">
              <a:lnSpc>
                <a:spcPct val="115000"/>
              </a:lnSpc>
              <a:spcBef>
                <a:spcPts val="0"/>
              </a:spcBef>
              <a:spcAft>
                <a:spcPts val="1200"/>
              </a:spcAft>
              <a:buSzPct val="117647"/>
              <a:buNone/>
            </a:pPr>
            <a:r>
              <a:t/>
            </a:r>
            <a:endParaRPr/>
          </a:p>
        </p:txBody>
      </p:sp>
      <p:pic>
        <p:nvPicPr>
          <p:cNvPr id="334" name="Google Shape;334;p9"/>
          <p:cNvPicPr preferRelativeResize="0"/>
          <p:nvPr/>
        </p:nvPicPr>
        <p:blipFill rotWithShape="1">
          <a:blip r:embed="rId3">
            <a:alphaModFix/>
          </a:blip>
          <a:srcRect b="0" l="0" r="0" t="0"/>
          <a:stretch/>
        </p:blipFill>
        <p:spPr>
          <a:xfrm>
            <a:off x="1790700" y="1619250"/>
            <a:ext cx="5562600" cy="190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